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7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68" r:id="rId3"/>
    <p:sldId id="445" r:id="rId4"/>
    <p:sldId id="446" r:id="rId5"/>
    <p:sldId id="425" r:id="rId6"/>
    <p:sldId id="259" r:id="rId7"/>
    <p:sldId id="427" r:id="rId8"/>
    <p:sldId id="260" r:id="rId9"/>
    <p:sldId id="324" r:id="rId10"/>
    <p:sldId id="426" r:id="rId11"/>
    <p:sldId id="429" r:id="rId12"/>
    <p:sldId id="430" r:id="rId13"/>
    <p:sldId id="433" r:id="rId14"/>
    <p:sldId id="431" r:id="rId15"/>
    <p:sldId id="442" r:id="rId16"/>
    <p:sldId id="434" r:id="rId17"/>
    <p:sldId id="436" r:id="rId18"/>
    <p:sldId id="437" r:id="rId19"/>
    <p:sldId id="438" r:id="rId20"/>
    <p:sldId id="447" r:id="rId21"/>
    <p:sldId id="448" r:id="rId22"/>
    <p:sldId id="449" r:id="rId23"/>
    <p:sldId id="456" r:id="rId24"/>
    <p:sldId id="450" r:id="rId25"/>
    <p:sldId id="451" r:id="rId26"/>
    <p:sldId id="452" r:id="rId27"/>
    <p:sldId id="455" r:id="rId28"/>
    <p:sldId id="453" r:id="rId29"/>
    <p:sldId id="454" r:id="rId30"/>
    <p:sldId id="443" r:id="rId31"/>
    <p:sldId id="439" r:id="rId32"/>
    <p:sldId id="444" r:id="rId33"/>
    <p:sldId id="264" r:id="rId34"/>
  </p:sldIdLst>
  <p:sldSz cx="12192000" cy="6858000"/>
  <p:notesSz cx="6797675" cy="99282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53" autoAdjust="0"/>
    <p:restoredTop sz="80846" autoAdjust="0"/>
  </p:normalViewPr>
  <p:slideViewPr>
    <p:cSldViewPr snapToGrid="0">
      <p:cViewPr varScale="1">
        <p:scale>
          <a:sx n="92" d="100"/>
          <a:sy n="92" d="100"/>
        </p:scale>
        <p:origin x="1434" y="-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0C995-F218-46E5-AB18-942111C8ECD7}" type="datetimeFigureOut">
              <a:rPr lang="pt-BR" smtClean="0"/>
              <a:t>24/04/2024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0D770-79CC-4A37-976F-2B5AFC5686A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173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C0D770-79CC-4A37-976F-2B5AFC5686A8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01130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134497-6A73-4271-9755-94CA65DF9F63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93118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134497-6A73-4271-9755-94CA65DF9F63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81316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134497-6A73-4271-9755-94CA65DF9F63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52724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134497-6A73-4271-9755-94CA65DF9F63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14078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134497-6A73-4271-9755-94CA65DF9F63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49470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134497-6A73-4271-9755-94CA65DF9F63}" type="slidenum">
              <a:rPr lang="pt-BR" smtClean="0"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95480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134497-6A73-4271-9755-94CA65DF9F63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57681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134497-6A73-4271-9755-94CA65DF9F63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06882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134497-6A73-4271-9755-94CA65DF9F63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77318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134497-6A73-4271-9755-94CA65DF9F63}" type="slidenum">
              <a:rPr lang="pt-BR" smtClean="0"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726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134497-6A73-4271-9755-94CA65DF9F6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3866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134497-6A73-4271-9755-94CA65DF9F6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9607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134497-6A73-4271-9755-94CA65DF9F6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6310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134497-6A73-4271-9755-94CA65DF9F6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9743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134497-6A73-4271-9755-94CA65DF9F6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2942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134497-6A73-4271-9755-94CA65DF9F6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29901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134497-6A73-4271-9755-94CA65DF9F6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3745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134497-6A73-4271-9755-94CA65DF9F63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7355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E091B7-5E67-9271-FC2D-CE677578DE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1C69E67-038D-6C2B-D92A-7387A95584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EB4C6E4-E9D2-6FCA-5E09-7801320A3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B4AA6AD-D99B-FED2-4116-877F5F39F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CCA1040-61E5-9B23-BB4D-AD4B804F9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4526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80EE0-3553-A6EF-311E-9C2A18A8C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A653BEE-1825-C9AC-1FB5-F2E852A87D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07EE0DF-5221-9298-DE26-7F05FBB6A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AE2A648-B996-9ABC-B70D-56F807094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961D3EC-E5A6-E097-AD36-6182A3DEA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9070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6D5042B-AD19-E344-93C6-C119A80C74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829A0E6-4957-340A-78CC-4826C3860E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72BF28C-BDBA-25F8-51A6-D81F67491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4DD4B96-DA53-03A2-E805-DA0A1BFC0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8539BD3-5E26-4650-EAF5-9F74A2BA9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2628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DC5C40-252A-A20C-8202-C44889967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F0D7E4E-0B25-2D53-ABB5-DD1CE21E16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F27118B-9479-268B-2746-5CF254080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B99A5F4-13E5-133D-5A1E-E6C377D33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354EF03-0995-36D0-2B3B-66EA60907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2753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AA5CD0-8FF7-C807-1EF2-36006410C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DCFADF8-C1D4-EF6C-4DA0-824379C04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420F362-655B-0B60-0A8A-6B372CE3B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B23367C-2123-6523-9929-D123D8712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587D4C3-DC59-A4E2-8149-7384BD15D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5318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7E11D4-BD5D-E743-A888-1449097C7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3AEC9B2-B195-F285-400D-0857E8F4B6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FB96600-DBBB-0931-83D0-87F4CA689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53EE342-9111-8095-293C-A01B1C3BB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D1F488A-40E1-4D4F-FE5A-129E97E18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55A24AD-429C-325B-DD44-0D99C21F6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497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079B2B-20FA-C635-5BC6-2E3B01CD6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B98E652-582B-5257-B98E-6019423F28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5FD03F0-A2CB-623A-43DD-1A795B9100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6D39C54-2131-CB05-A1F6-25E039CA22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C04ED063-737B-E2F2-8BC8-F007C3D446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A1A2E846-CCA4-EE49-9626-978978B59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24/04/2024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3B54C92-F800-E538-E4C9-ED4046C82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D8D6585-B3AD-2791-03B6-C0CB0A50B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3822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BCF146-85E2-DD58-7BDB-486663747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1A68759-5BB1-9DFA-BA8B-352209DD0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24/04/2024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041C845-0402-BEF4-28C6-CBA8D9B97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56839B8-8A31-E538-26D6-FB5376F7E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8840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BFEC98B-D2B6-FE21-3DBE-1846CCFC8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24/04/2024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35139F4-DE2A-49F7-73C7-88C56E612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36782F3-59AD-E4AD-0E77-8E418EEC2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615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3E68A0-6709-711F-08CA-D85B62018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A2920A7-25B1-3E6E-C688-E6A00F2953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0BBFC19-0EBC-C216-D1F2-C210EF5E56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2AF930E-DCE8-0CB5-DC93-4B3849181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B1F8BFE-25B6-BDD6-169C-B41383081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7D022FC-01FA-3386-E2B4-9DAC33305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8817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ADDEAA-B695-C747-4DA0-16B45663A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FF22BF5-349D-8E41-7527-EDC40B93FD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C2FD16E-9AE5-C289-3533-B85D697E01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C143C14-122D-CF12-6F70-49CB8BDC2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B49E5D3-DC64-4D99-E6CB-76A50A1FA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769991D-E74A-9DB9-4E68-95715EC9E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655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938BBA9E-87B0-EA9F-379D-27ECA9BA1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0FB1771-5024-B2E7-B92D-06207CBB52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47DB38C-65BC-4067-C9D2-A316EBB6C1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F73546-BA6D-4E5B-9414-8358AA4BDEE0}" type="datetimeFigureOut">
              <a:rPr lang="pt-BR" smtClean="0"/>
              <a:t>24/04/2024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028A97B-75FF-D173-B59B-44515A302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0598D7-836B-2FDA-1FC6-A507799F0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021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hyperlink" Target="http://www.google.com.br/imgres?imgurl=http://www.guiageo-portugal.com/imagens/bandeira-portugal.gif&amp;imgrefurl=http://www.guiageo-portugal.com/bandeira.htm&amp;usg=__AOyTvBEYVJLQzbE2M6V7RNNZC7w=&amp;h=312&amp;w=504&amp;sz=8&amp;hl=pt-br&amp;start=2&amp;zoom=1&amp;itbs=1&amp;tbnid=G0h4sz4LOkxmvM:&amp;tbnh=80&amp;tbnw=130&amp;prev=/images?q%3Dbandeira%2Bde%2Bportugal%26hl%3Dpt-br%26gbv%3D2%26tbs%3Disch:1&amp;ei=aoGUTa3-MsP40gHd1s2HDA" TargetMode="External"/><Relationship Id="rId18" Type="http://schemas.openxmlformats.org/officeDocument/2006/relationships/image" Target="../media/image20.jpeg"/><Relationship Id="rId26" Type="http://schemas.openxmlformats.org/officeDocument/2006/relationships/image" Target="../media/image27.png"/><Relationship Id="rId3" Type="http://schemas.openxmlformats.org/officeDocument/2006/relationships/image" Target="../media/image6.png"/><Relationship Id="rId21" Type="http://schemas.openxmlformats.org/officeDocument/2006/relationships/image" Target="../media/image23.png"/><Relationship Id="rId7" Type="http://schemas.openxmlformats.org/officeDocument/2006/relationships/image" Target="../media/image13.wmf"/><Relationship Id="rId12" Type="http://schemas.openxmlformats.org/officeDocument/2006/relationships/image" Target="../media/image17.jpeg"/><Relationship Id="rId17" Type="http://schemas.openxmlformats.org/officeDocument/2006/relationships/hyperlink" Target="http://www.google.com.br/imgres?imgurl=http://www.quadrodemedalhas.com/images/bandeiras/bandeira-alemanha-gr.jpg&amp;imgrefurl=http://www.quadrodemedalhas.com/futebol/copa-do-mundo/copa-mundo-2010-selecao-alemanha.htm&amp;usg=__SJU0TGm3HfBFujLEeNY3qFmtD38=&amp;h=150&amp;w=250&amp;sz=2&amp;hl=pt-br&amp;start=1&amp;zoom=1&amp;itbs=1&amp;tbnid=1r78EBhxGlwpgM:&amp;tbnh=67&amp;tbnw=111&amp;prev=/images?q%3Dbandeira%2Bda%2Balemanha%26hl%3Dpt-br%26gbv%3D2%26tbs%3Disch:1&amp;ei=I4SUTezaL4q_0QHiv4j-Cw" TargetMode="External"/><Relationship Id="rId25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9.jpeg"/><Relationship Id="rId20" Type="http://schemas.openxmlformats.org/officeDocument/2006/relationships/image" Target="../media/image22.png"/><Relationship Id="rId29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6.png"/><Relationship Id="rId24" Type="http://schemas.openxmlformats.org/officeDocument/2006/relationships/hyperlink" Target="http://www.google.com.br/imgres?imgurl=http://1.bp.blogspot.com/_wEQspS7BteQ/S-vvdQ6GTRI/AAAAAAAAAAk/Nu3yktjyYSg/s1600/bandeira_eua.jpg&amp;imgrefurl=http://irnafrica.blogspot.com/2010/05/bandeira-dos-estados-unidos.html&amp;usg=__eGrD2Ixk2FTuENdo1YK3F5gqxFw=&amp;h=335&amp;w=475&amp;sz=53&amp;hl=pt-br&amp;start=1&amp;zoom=1&amp;itbs=1&amp;tbnid=yU4lOtp3_jPJMM:&amp;tbnh=91&amp;tbnw=129&amp;prev=/images?q%3Dbandeira%2Bdos%2Bestados%2Bunidos%26hl%3Dpt-br%26gbv%3D2%26tbs%3Disch:1&amp;ei=TIWUTZHSDsSK0QHk-L3-Cw" TargetMode="External"/><Relationship Id="rId5" Type="http://schemas.openxmlformats.org/officeDocument/2006/relationships/image" Target="../media/image12.wmf"/><Relationship Id="rId15" Type="http://schemas.openxmlformats.org/officeDocument/2006/relationships/hyperlink" Target="http://www.google.com.br/imgres?imgurl=http://www.portalsaofrancisco.com.br/alfa/japao/imagens/bandeira-do-japao.png&amp;imgrefurl=http://www.portalsaofrancisco.com.br/alfa/japao/bandeira-do-japao.php&amp;usg=__rohBtqzYhB2v_UdrbZSPoZ7xaks=&amp;h=167&amp;w=250&amp;sz=3&amp;hl=pt-br&amp;start=1&amp;zoom=1&amp;itbs=1&amp;tbnid=BbFVIFNL01PRiM:&amp;tbnh=74&amp;tbnw=111&amp;prev=/images?q%3Dbandeira%2Bdo%2Bjapao%26hl%3Dpt-br%26sa%3DG%26gbv%3D2%26tbs%3Disch:1&amp;ei=UYKUTYeoIuS40QHXusCDDA" TargetMode="External"/><Relationship Id="rId23" Type="http://schemas.openxmlformats.org/officeDocument/2006/relationships/image" Target="../media/image25.png"/><Relationship Id="rId28" Type="http://schemas.openxmlformats.org/officeDocument/2006/relationships/image" Target="../media/image28.jpeg"/><Relationship Id="rId10" Type="http://schemas.openxmlformats.org/officeDocument/2006/relationships/image" Target="../media/image15.png"/><Relationship Id="rId19" Type="http://schemas.openxmlformats.org/officeDocument/2006/relationships/image" Target="../media/image21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14.wmf"/><Relationship Id="rId14" Type="http://schemas.openxmlformats.org/officeDocument/2006/relationships/image" Target="../media/image18.jpeg"/><Relationship Id="rId22" Type="http://schemas.openxmlformats.org/officeDocument/2006/relationships/image" Target="../media/image24.png"/><Relationship Id="rId27" Type="http://schemas.openxmlformats.org/officeDocument/2006/relationships/hyperlink" Target="http://www.google.com.br/imgres?imgurl=http://www.webbusca.com.br/atlas/bandeiras/mocambique.gif&amp;imgrefurl=http://www.webbusca.com.br/atlas/africa/mocambique.asp&amp;usg=__SIFBHdNqsNasHfM0Kabf39pYyyk=&amp;h=216&amp;w=324&amp;sz=2&amp;hl=pt-br&amp;start=1&amp;zoom=1&amp;itbs=1&amp;tbnid=JTScjAYjflXAzM:&amp;tbnh=79&amp;tbnw=118&amp;prev=/images?q%3Dbandeira%2BDE%2BMO%C3%87AMBIQUE%26hl%3Dpt-br%26gbv%3D2%26tbs%3Disch:1&amp;ei=F4iUTf3xDoiP0QHi-_X0Cw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br/inss/pt-br/saiba-mais/acordo-internaciona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7393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259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894520" y="967783"/>
            <a:ext cx="10821620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ítulo 1"/>
          <p:cNvSpPr txBox="1">
            <a:spLocks/>
          </p:cNvSpPr>
          <p:nvPr/>
        </p:nvSpPr>
        <p:spPr>
          <a:xfrm>
            <a:off x="197818" y="217911"/>
            <a:ext cx="8388339" cy="6539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pt-BR" altLang="pt-BR" sz="2400" b="1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ACORDOS  BILATERAIS EM  VIGOR</a:t>
            </a:r>
            <a:endParaRPr lang="pt-BR" sz="2400" b="1" dirty="0"/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1372794" y="1313165"/>
            <a:ext cx="3487738" cy="53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Arial" panose="020B0604020202020204" pitchFamily="34" charset="0"/>
              </a:rPr>
              <a:t> </a:t>
            </a: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Alemanha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Bélgica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Cabo Verde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Canadá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Chile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Coreia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Espanha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Estados Unidos 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França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Grécia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Itália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Japão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Luxemburgo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Portugal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Quebec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Suíça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Moçambique</a:t>
            </a:r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7557883" y="3167736"/>
          <a:ext cx="1009650" cy="63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4" imgW="3033713" imgH="1912938" progId="MS_ClipArt_Gallery.2">
                  <p:embed/>
                </p:oleObj>
              </mc:Choice>
              <mc:Fallback>
                <p:oleObj name="Clip" r:id="rId4" imgW="3033713" imgH="1912938" progId="MS_ClipArt_Gallery.2">
                  <p:embed/>
                  <p:pic>
                    <p:nvPicPr>
                      <p:cNvPr id="9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7883" y="3167736"/>
                        <a:ext cx="1009650" cy="636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8"/>
          <p:cNvGraphicFramePr>
            <a:graphicFrameLocks noChangeAspect="1"/>
          </p:cNvGraphicFramePr>
          <p:nvPr/>
        </p:nvGraphicFramePr>
        <p:xfrm>
          <a:off x="5644958" y="5112054"/>
          <a:ext cx="987425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6" imgW="3017838" imgH="1890713" progId="MS_ClipArt_Gallery.2">
                  <p:embed/>
                </p:oleObj>
              </mc:Choice>
              <mc:Fallback>
                <p:oleObj name="Clip" r:id="rId6" imgW="3017838" imgH="1890713" progId="MS_ClipArt_Gallery.2">
                  <p:embed/>
                  <p:pic>
                    <p:nvPicPr>
                      <p:cNvPr id="1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4958" y="5112054"/>
                        <a:ext cx="987425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9225517" y="5101702"/>
          <a:ext cx="981075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8" imgW="2903538" imgH="1920875" progId="MS_ClipArt_Gallery.2">
                  <p:embed/>
                </p:oleObj>
              </mc:Choice>
              <mc:Fallback>
                <p:oleObj name="Clip" r:id="rId8" imgW="2903538" imgH="1920875" progId="MS_ClipArt_Gallery.2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25517" y="5101702"/>
                        <a:ext cx="981075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5556" y="3680446"/>
            <a:ext cx="987425" cy="65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721" y="2809286"/>
            <a:ext cx="985838" cy="606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5" descr="image00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431" y="2823248"/>
            <a:ext cx="10795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ANd9GcSZA_H4myJ4gjUNA53b-UbeY0MVxd3SeSQlfZt6LvqTupbzgNCRQwMIee8y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688" y="2248128"/>
            <a:ext cx="1020763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8" descr="ANd9GcQFtGPVrNr9xa5jhx1nzPyGe0H3u8K1jxkxbCcgdTLchADq-lQ_qSKP9ao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869" y="4130237"/>
            <a:ext cx="982662" cy="65563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9" descr="ANd9GcTpjSq0LGk9f5cLR1fm1goh3CvOEht6AGPGIbnUpLZbaRHGgMIgZRwCyA">
            <a:hlinkClick r:id="rId17"/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1893321"/>
            <a:ext cx="9366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Imagem 3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958" y="4609187"/>
            <a:ext cx="99060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939433" y="4785875"/>
            <a:ext cx="1065849" cy="758960"/>
          </a:xfrm>
          <a:prstGeom prst="rect">
            <a:avLst/>
          </a:prstGeom>
          <a:effectLst>
            <a:softEdge rad="101600"/>
          </a:effectLst>
          <a:scene3d>
            <a:camera prst="orthographicFront"/>
            <a:lightRig rig="threePt" dir="t"/>
          </a:scene3d>
          <a:sp3d contourW="6350"/>
        </p:spPr>
      </p:pic>
      <p:pic>
        <p:nvPicPr>
          <p:cNvPr id="22" name="Imagem 7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188" y="2901384"/>
            <a:ext cx="987425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gem 8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157" y="2020412"/>
            <a:ext cx="10826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m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203" y="3748141"/>
            <a:ext cx="1014412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" descr="ANd9GcTFrwvzBnzYW8--IhqPOe0_wmORRr2QaYVOlDLWoZ41ojQUB4Zw15KwUT4">
            <a:hlinkClick r:id="rId24"/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7650" y="4382522"/>
            <a:ext cx="1079500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Imagem 3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129" y="1676718"/>
            <a:ext cx="1033462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ANd9GcQuHc60JI7b4EE7SAxlsCqdxCyQeEy-JQnjpXuJsCEWMFQggVyEGtXerEw">
            <a:hlinkClick r:id="rId27"/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049" y="5735419"/>
            <a:ext cx="1051108" cy="702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DC8A68D-0365-DE99-D56A-577CCEA43643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501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61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867887" y="1183991"/>
            <a:ext cx="10821620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ítulo 1"/>
          <p:cNvSpPr txBox="1">
            <a:spLocks/>
          </p:cNvSpPr>
          <p:nvPr/>
        </p:nvSpPr>
        <p:spPr>
          <a:xfrm>
            <a:off x="234208" y="416670"/>
            <a:ext cx="7838736" cy="60789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pt-BR" altLang="pt-BR" sz="2400" b="1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ACORDOS  MULTILATERAIS EM  VIGOR</a:t>
            </a:r>
            <a:endParaRPr lang="pt-BR" sz="2400" b="1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02493" y="1593696"/>
            <a:ext cx="7994650" cy="617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  <a:buNone/>
            </a:pPr>
            <a:r>
              <a:rPr lang="pt-BR" altLang="pt-BR" sz="2200" b="1" dirty="0">
                <a:solidFill>
                  <a:srgbClr val="000080"/>
                </a:solidFill>
                <a:latin typeface="Arial" panose="020B0604020202020204" pitchFamily="34" charset="0"/>
              </a:rPr>
              <a:t>  </a:t>
            </a:r>
            <a:r>
              <a:rPr lang="pt-BR" altLang="pt-BR" sz="2400" b="1" u="sng" dirty="0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ACORDO DO</a:t>
            </a:r>
            <a:r>
              <a:rPr lang="pt-BR" altLang="pt-BR" sz="2200" b="1" u="sng" dirty="0">
                <a:solidFill>
                  <a:srgbClr val="000080"/>
                </a:solidFill>
                <a:latin typeface="+mj-lt"/>
              </a:rPr>
              <a:t> </a:t>
            </a:r>
            <a:r>
              <a:rPr lang="pt-BR" altLang="pt-BR" sz="2400" b="1" u="sng" dirty="0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MERCOSUL</a:t>
            </a:r>
            <a:r>
              <a:rPr lang="pt-BR" altLang="pt-BR" sz="2200" b="1" dirty="0">
                <a:solidFill>
                  <a:srgbClr val="000080"/>
                </a:solidFill>
                <a:latin typeface="+mj-lt"/>
              </a:rPr>
              <a:t>      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pt-BR" altLang="pt-BR" sz="2000" b="1" dirty="0">
                <a:solidFill>
                  <a:srgbClr val="000080"/>
                </a:solidFill>
                <a:latin typeface="+mj-lt"/>
              </a:rPr>
              <a:t>   (Argentina, Brasil, Paraguai e Uruguai)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621252" y="2091182"/>
            <a:ext cx="10369550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</a:pPr>
            <a:endParaRPr lang="pt-BR" altLang="pt-BR" sz="2000" dirty="0">
              <a:solidFill>
                <a:srgbClr val="00008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Vigência: a partir de </a:t>
            </a:r>
            <a:r>
              <a:rPr lang="pt-BR" altLang="pt-BR" sz="2000" b="1" dirty="0">
                <a:solidFill>
                  <a:srgbClr val="FF0000"/>
                </a:solidFill>
                <a:latin typeface="+mj-lt"/>
              </a:rPr>
              <a:t>junho de 2005</a:t>
            </a: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.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endParaRPr lang="pt-BR" altLang="pt-BR" sz="2000" dirty="0">
              <a:solidFill>
                <a:srgbClr val="000080"/>
              </a:solidFill>
              <a:latin typeface="+mj-lt"/>
            </a:endParaRP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Aplicação ao Regime Geral de Previdência Social, sendo o t</a:t>
            </a:r>
            <a:r>
              <a:rPr lang="es-AR" altLang="pt-BR" sz="2000" dirty="0" err="1">
                <a:solidFill>
                  <a:srgbClr val="000080"/>
                </a:solidFill>
                <a:latin typeface="+mj-lt"/>
              </a:rPr>
              <a:t>exto</a:t>
            </a:r>
            <a:r>
              <a:rPr lang="es-AR" altLang="pt-BR" sz="2000" dirty="0">
                <a:solidFill>
                  <a:srgbClr val="000080"/>
                </a:solidFill>
                <a:latin typeface="+mj-lt"/>
              </a:rPr>
              <a:t> do </a:t>
            </a:r>
            <a:r>
              <a:rPr lang="es-AR" altLang="pt-BR" sz="2000" dirty="0" err="1">
                <a:solidFill>
                  <a:srgbClr val="000080"/>
                </a:solidFill>
                <a:latin typeface="+mj-lt"/>
              </a:rPr>
              <a:t>Acordo</a:t>
            </a:r>
            <a:r>
              <a:rPr lang="es-AR" altLang="pt-BR" sz="2000" dirty="0">
                <a:solidFill>
                  <a:srgbClr val="000080"/>
                </a:solidFill>
                <a:latin typeface="+mj-lt"/>
              </a:rPr>
              <a:t> </a:t>
            </a:r>
            <a:r>
              <a:rPr lang="es-AR" altLang="pt-BR" sz="2000" dirty="0" err="1">
                <a:solidFill>
                  <a:srgbClr val="000080"/>
                </a:solidFill>
                <a:latin typeface="+mj-lt"/>
              </a:rPr>
              <a:t>redigido</a:t>
            </a:r>
            <a:r>
              <a:rPr lang="es-AR" altLang="pt-BR" sz="2000" dirty="0">
                <a:solidFill>
                  <a:srgbClr val="000080"/>
                </a:solidFill>
                <a:latin typeface="+mj-lt"/>
              </a:rPr>
              <a:t> de forma a </a:t>
            </a:r>
            <a:r>
              <a:rPr lang="es-AR" altLang="pt-BR" sz="2000" dirty="0" err="1">
                <a:solidFill>
                  <a:srgbClr val="000080"/>
                </a:solidFill>
                <a:latin typeface="+mj-lt"/>
              </a:rPr>
              <a:t>não</a:t>
            </a:r>
            <a:r>
              <a:rPr lang="es-AR" altLang="pt-BR" sz="2000" dirty="0">
                <a:solidFill>
                  <a:srgbClr val="000080"/>
                </a:solidFill>
                <a:latin typeface="+mj-lt"/>
              </a:rPr>
              <a:t> excluir o funcionalismo público.</a:t>
            </a:r>
            <a:endParaRPr lang="pt-BR" altLang="pt-BR" sz="2000" dirty="0">
              <a:solidFill>
                <a:srgbClr val="000080"/>
              </a:solidFill>
              <a:latin typeface="+mj-lt"/>
            </a:endParaRP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endParaRPr lang="pt-BR" altLang="pt-BR" sz="2000" dirty="0">
              <a:solidFill>
                <a:srgbClr val="000080"/>
              </a:solidFill>
              <a:latin typeface="+mj-lt"/>
            </a:endParaRP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</a:t>
            </a:r>
            <a:r>
              <a:rPr lang="pt-BR" altLang="pt-BR" sz="2000" b="1" dirty="0">
                <a:solidFill>
                  <a:srgbClr val="FF0000"/>
                </a:solidFill>
                <a:latin typeface="+mj-lt"/>
              </a:rPr>
              <a:t>Benefícios previstos no Acordo</a:t>
            </a: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: por idade, por invalidez, por morte, por incapacidade temporária e assistência médica (em deslocamento temporário).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endParaRPr lang="pt-BR" altLang="pt-BR" sz="2000" dirty="0">
              <a:solidFill>
                <a:srgbClr val="000080"/>
              </a:solidFill>
              <a:latin typeface="+mj-lt"/>
            </a:endParaRP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Possibilidade de </a:t>
            </a:r>
            <a:r>
              <a:rPr lang="pt-BR" altLang="pt-BR" sz="2000" b="1" dirty="0">
                <a:solidFill>
                  <a:srgbClr val="FF0000"/>
                </a:solidFill>
                <a:latin typeface="+mj-lt"/>
              </a:rPr>
              <a:t>aproveitamento de tempo contributivo </a:t>
            </a: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de outros países que possuem Acordo com pelo menos um dos Estados-Partes.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endParaRPr lang="pt-BR" altLang="pt-BR" sz="2000" dirty="0">
              <a:solidFill>
                <a:srgbClr val="000080"/>
              </a:solidFill>
              <a:latin typeface="+mj-lt"/>
            </a:endParaRP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Operacionalização: utilização de </a:t>
            </a:r>
            <a:r>
              <a:rPr lang="pt-BR" altLang="pt-BR" sz="2000" b="1" i="1" dirty="0">
                <a:solidFill>
                  <a:srgbClr val="FF0000"/>
                </a:solidFill>
                <a:latin typeface="+mj-lt"/>
              </a:rPr>
              <a:t>software</a:t>
            </a:r>
            <a:r>
              <a:rPr lang="pt-BR" altLang="pt-BR" sz="2000" b="1" dirty="0">
                <a:solidFill>
                  <a:srgbClr val="FF0000"/>
                </a:solidFill>
                <a:latin typeface="+mj-lt"/>
              </a:rPr>
              <a:t> desenvolvido pela DATAPREV </a:t>
            </a: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para transferência de informações e validação de dados.</a:t>
            </a:r>
          </a:p>
        </p:txBody>
      </p: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1177430D-8AB0-B7B9-EC0D-A73E1028DF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711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4" y="111968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894520" y="967783"/>
            <a:ext cx="10821620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ítulo 1"/>
          <p:cNvSpPr txBox="1">
            <a:spLocks/>
          </p:cNvSpPr>
          <p:nvPr/>
        </p:nvSpPr>
        <p:spPr>
          <a:xfrm>
            <a:off x="149225" y="416989"/>
            <a:ext cx="8870488" cy="64633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pt-BR" altLang="pt-BR" sz="2400" b="1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ACORDOS  MULTILATERAIS EM  VIGOR</a:t>
            </a:r>
            <a:endParaRPr lang="pt-BR" sz="2400" b="1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61585" y="1452382"/>
            <a:ext cx="3796745" cy="334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  <a:flatTx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BR" altLang="pt-BR" sz="2400" b="1" u="sng" dirty="0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ACORDO IBEROAMERICANO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75860" y="1926598"/>
            <a:ext cx="10815638" cy="3939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pt-BR" altLang="pt-BR" sz="2200" dirty="0">
                <a:solidFill>
                  <a:srgbClr val="000080"/>
                </a:solidFill>
                <a:latin typeface="Arial" panose="020B0604020202020204" pitchFamily="34" charset="0"/>
              </a:rPr>
              <a:t> </a:t>
            </a: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Assinatura: </a:t>
            </a:r>
            <a:r>
              <a:rPr lang="pt-BR" altLang="pt-BR" sz="2000" b="1" dirty="0">
                <a:solidFill>
                  <a:srgbClr val="FF0000"/>
                </a:solidFill>
                <a:latin typeface="+mj-lt"/>
              </a:rPr>
              <a:t>08 de novembro de 2007</a:t>
            </a:r>
            <a:endParaRPr lang="pt-BR" altLang="pt-BR" sz="2000" dirty="0">
              <a:solidFill>
                <a:srgbClr val="000080"/>
              </a:solidFill>
              <a:latin typeface="+mj-lt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pt-BR" altLang="pt-BR" sz="2000" dirty="0">
              <a:solidFill>
                <a:srgbClr val="000080"/>
              </a:solidFill>
              <a:latin typeface="+mj-lt"/>
            </a:endParaRP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</a:t>
            </a:r>
            <a:r>
              <a:rPr lang="pt-BR" altLang="pt-BR" sz="2000" b="1" dirty="0">
                <a:solidFill>
                  <a:srgbClr val="FF0000"/>
                </a:solidFill>
                <a:latin typeface="+mj-lt"/>
              </a:rPr>
              <a:t>Benefícios previstos </a:t>
            </a: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no Acordo: aplica-se a legislação relativa aos regimes de Previdência Social, em função de velhice, invalidez, morte, acidente de trabalho e doença profissional.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pt-BR" altLang="pt-BR" sz="2000" dirty="0">
              <a:solidFill>
                <a:srgbClr val="000080"/>
              </a:solidFill>
              <a:latin typeface="+mj-lt"/>
            </a:endParaRP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Ressalta-se que, mesmo após a vigência deste Acordo, </a:t>
            </a:r>
            <a:r>
              <a:rPr lang="pt-BR" altLang="pt-BR" sz="2000" b="1" dirty="0">
                <a:solidFill>
                  <a:srgbClr val="FF0000"/>
                </a:solidFill>
                <a:latin typeface="+mj-lt"/>
              </a:rPr>
              <a:t>continuarão em vigor os acordos bilaterais</a:t>
            </a: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e multilaterais já existentes entre os Estados Partes. As solicitações de benefícios deverão ser analisadas e concluídas no âmbito do Acordo que for </a:t>
            </a:r>
            <a:r>
              <a:rPr lang="pt-BR" altLang="pt-BR" sz="2000" b="1" dirty="0">
                <a:solidFill>
                  <a:srgbClr val="FF0000"/>
                </a:solidFill>
                <a:latin typeface="+mj-lt"/>
              </a:rPr>
              <a:t>mais vantajoso </a:t>
            </a: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para o segurado/beneficiário.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pt-BR" altLang="pt-BR" sz="2000" dirty="0">
              <a:solidFill>
                <a:srgbClr val="000080"/>
              </a:solidFill>
              <a:latin typeface="+mj-lt"/>
            </a:endParaRP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 </a:t>
            </a:r>
            <a:r>
              <a:rPr lang="pt-BR" altLang="pt-BR" sz="2000" b="1" dirty="0">
                <a:solidFill>
                  <a:srgbClr val="FF0000"/>
                </a:solidFill>
                <a:latin typeface="+mj-lt"/>
              </a:rPr>
              <a:t>Em vigor </a:t>
            </a:r>
            <a:r>
              <a:rPr lang="pt-BR" altLang="pt-BR" sz="2000" dirty="0">
                <a:solidFill>
                  <a:srgbClr val="000080"/>
                </a:solidFill>
                <a:latin typeface="+mj-lt"/>
              </a:rPr>
              <a:t>para os países que ratificaram a convenção e assinaram o acordo de aplicação: Argentina, Bolívia, Brasil, Chile, Colômbia, Equador, El Salvador, Espanha, Paraguai, Peru, Portugal, República Dominicana e Uruguai.</a:t>
            </a:r>
            <a:endParaRPr lang="es-ES" altLang="pt-BR" sz="2000" dirty="0">
              <a:solidFill>
                <a:srgbClr val="000080"/>
              </a:solidFill>
              <a:latin typeface="+mj-lt"/>
            </a:endParaRPr>
          </a:p>
        </p:txBody>
      </p: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E53860E7-2ECC-2FA6-4C3E-461613879F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051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894520" y="967783"/>
            <a:ext cx="10821620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" name="Imagem 2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40625F60-991F-B6A9-FF20-1A8D258D7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ABADDA79-CE87-50B0-0A7C-1BA88E5BB3F3}"/>
              </a:ext>
            </a:extLst>
          </p:cNvPr>
          <p:cNvSpPr txBox="1"/>
          <p:nvPr/>
        </p:nvSpPr>
        <p:spPr>
          <a:xfrm>
            <a:off x="345055" y="577572"/>
            <a:ext cx="61291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BR" altLang="pt-BR" sz="2400" b="1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FASE DOS ACORDOS </a:t>
            </a:r>
            <a:endParaRPr lang="pt-BR" sz="2400" b="1" dirty="0">
              <a:latin typeface="+mj-lt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A4D9B5D9-5307-AB6C-490F-C18058445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860" y="1179568"/>
            <a:ext cx="11240280" cy="5470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395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4" y="111968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894520" y="967783"/>
            <a:ext cx="10821620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ítulo 1"/>
          <p:cNvSpPr txBox="1">
            <a:spLocks/>
          </p:cNvSpPr>
          <p:nvPr/>
        </p:nvSpPr>
        <p:spPr>
          <a:xfrm>
            <a:off x="140326" y="-80615"/>
            <a:ext cx="972108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pt-BR" altLang="pt-BR" sz="2400" b="1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PRINCIPAIS BENEFÍCIOS DOS ACORDOS</a:t>
            </a:r>
            <a:endParaRPr lang="pt-BR" sz="2400" b="1" dirty="0"/>
          </a:p>
        </p:txBody>
      </p:sp>
      <p:sp>
        <p:nvSpPr>
          <p:cNvPr id="2" name="Retângulo 1"/>
          <p:cNvSpPr/>
          <p:nvPr/>
        </p:nvSpPr>
        <p:spPr>
          <a:xfrm>
            <a:off x="894520" y="1925141"/>
            <a:ext cx="8314703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pt-BR" altLang="pt-BR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Todos os Acordos preveem</a:t>
            </a: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:</a:t>
            </a:r>
          </a:p>
          <a:p>
            <a:pPr marL="571500" indent="-5715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Totalização de tempos de contribuição para:</a:t>
            </a:r>
          </a:p>
          <a:p>
            <a:pPr marL="1485900" lvl="2" indent="-5715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Aposentadoria por idade;</a:t>
            </a:r>
          </a:p>
          <a:p>
            <a:pPr marL="1485900" lvl="2" indent="-5715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Aposentadoria por invalidez;</a:t>
            </a:r>
          </a:p>
          <a:p>
            <a:pPr marL="1485900" lvl="2" indent="-5715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Pensão por morte.</a:t>
            </a:r>
          </a:p>
          <a:p>
            <a:pPr marL="571500" indent="-5715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Deslocamento temporário</a:t>
            </a:r>
          </a:p>
        </p:txBody>
      </p:sp>
      <p:pic>
        <p:nvPicPr>
          <p:cNvPr id="5" name="Imagem 4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E7AC9676-6F5E-746C-30AD-7190C6616E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185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47D234-B190-C834-585F-4B8CBCF589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Forma">
            <a:extLst>
              <a:ext uri="{FF2B5EF4-FFF2-40B4-BE49-F238E27FC236}">
                <a16:creationId xmlns:a16="http://schemas.microsoft.com/office/drawing/2014/main" id="{E60459B2-A529-71B6-7437-0447E958C4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0DA5AA06-745D-01CF-E749-B2B8D5A46429}"/>
              </a:ext>
            </a:extLst>
          </p:cNvPr>
          <p:cNvSpPr txBox="1"/>
          <p:nvPr/>
        </p:nvSpPr>
        <p:spPr>
          <a:xfrm>
            <a:off x="3134688" y="2339768"/>
            <a:ext cx="75185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Instituto Nacional do Seguro Social - INSS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6917EEF9-A33A-6A27-C9D4-972B17E33C2E}"/>
              </a:ext>
            </a:extLst>
          </p:cNvPr>
          <p:cNvCxnSpPr>
            <a:cxnSpLocks/>
          </p:cNvCxnSpPr>
          <p:nvPr/>
        </p:nvCxnSpPr>
        <p:spPr>
          <a:xfrm>
            <a:off x="2552700" y="1350085"/>
            <a:ext cx="0" cy="3935370"/>
          </a:xfrm>
          <a:prstGeom prst="line">
            <a:avLst/>
          </a:prstGeom>
          <a:ln>
            <a:solidFill>
              <a:srgbClr val="29A9E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7755AE74-8455-660C-506F-387CED97B4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8" y="331112"/>
            <a:ext cx="2994495" cy="62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516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4" y="111968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894520" y="967783"/>
            <a:ext cx="10821620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ítulo 1"/>
          <p:cNvSpPr txBox="1">
            <a:spLocks/>
          </p:cNvSpPr>
          <p:nvPr/>
        </p:nvSpPr>
        <p:spPr bwMode="auto">
          <a:xfrm>
            <a:off x="609599" y="1821741"/>
            <a:ext cx="10972801" cy="432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571500" indent="-571500" algn="l">
              <a:buFont typeface="Wingdings" panose="05000000000000000000" pitchFamily="2" charset="2"/>
              <a:buChar char="§"/>
              <a:defRPr/>
            </a:pPr>
            <a:r>
              <a:rPr lang="pt-BR" sz="2400" dirty="0">
                <a:solidFill>
                  <a:srgbClr val="000080"/>
                </a:solidFill>
                <a:ea typeface="+mn-ea"/>
                <a:cs typeface="+mn-cs"/>
              </a:rPr>
              <a:t>Autarquia vinculada ao Ministério da Previdência Social</a:t>
            </a:r>
          </a:p>
          <a:p>
            <a:pPr algn="l">
              <a:defRPr/>
            </a:pPr>
            <a:endParaRPr lang="pt-BR" sz="2400" dirty="0">
              <a:solidFill>
                <a:srgbClr val="000080"/>
              </a:solidFill>
              <a:ea typeface="+mn-ea"/>
              <a:cs typeface="+mn-cs"/>
            </a:endParaRPr>
          </a:p>
          <a:p>
            <a:pPr marL="571500" indent="-571500" algn="l">
              <a:buFont typeface="Wingdings" panose="05000000000000000000" pitchFamily="2" charset="2"/>
              <a:buChar char="§"/>
              <a:defRPr/>
            </a:pPr>
            <a:r>
              <a:rPr lang="pt-BR" sz="2400" dirty="0">
                <a:solidFill>
                  <a:srgbClr val="000080"/>
                </a:solidFill>
                <a:ea typeface="+mn-ea"/>
                <a:cs typeface="+mn-cs"/>
              </a:rPr>
              <a:t>Responsável pela operacionalização do Regime Geral de Previdência Social</a:t>
            </a:r>
          </a:p>
          <a:p>
            <a:pPr algn="l">
              <a:defRPr/>
            </a:pPr>
            <a:endParaRPr lang="pt-BR" sz="2400" dirty="0">
              <a:solidFill>
                <a:srgbClr val="000080"/>
              </a:solidFill>
              <a:ea typeface="+mn-ea"/>
              <a:cs typeface="+mn-cs"/>
            </a:endParaRPr>
          </a:p>
          <a:p>
            <a:pPr marL="571500" indent="-571500" algn="l">
              <a:buFont typeface="Wingdings" panose="05000000000000000000" pitchFamily="2" charset="2"/>
              <a:buChar char="§"/>
              <a:defRPr/>
            </a:pPr>
            <a:r>
              <a:rPr lang="pt-BR" sz="2400" dirty="0">
                <a:solidFill>
                  <a:srgbClr val="000080"/>
                </a:solidFill>
                <a:ea typeface="+mn-ea"/>
                <a:cs typeface="+mn-cs"/>
              </a:rPr>
              <a:t>Responsável pela aplicação dos Acordos Internacionais de Previdência Social</a:t>
            </a:r>
          </a:p>
          <a:p>
            <a:pPr>
              <a:defRPr/>
            </a:pPr>
            <a:endParaRPr lang="pt-BR" b="1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781C24B-2582-D33C-801C-60FBC01DAD64}"/>
              </a:ext>
            </a:extLst>
          </p:cNvPr>
          <p:cNvSpPr txBox="1"/>
          <p:nvPr/>
        </p:nvSpPr>
        <p:spPr>
          <a:xfrm>
            <a:off x="379058" y="304902"/>
            <a:ext cx="61626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INSS</a:t>
            </a:r>
            <a:endParaRPr lang="pt-BR" sz="2400" dirty="0">
              <a:latin typeface="+mj-lt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AD7B608E-8D3D-9F30-F236-8A0CFEF088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1174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29"/>
            <a:ext cx="12192000" cy="6858000"/>
          </a:xfrm>
          <a:prstGeom prst="rect">
            <a:avLst/>
          </a:prstGeom>
        </p:spPr>
      </p:pic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351212" y="1555651"/>
            <a:ext cx="5489575" cy="487362"/>
          </a:xfrm>
          <a:prstGeom prst="rect">
            <a:avLst/>
          </a:prstGeom>
          <a:solidFill>
            <a:srgbClr val="ADAD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8903" tIns="39452" rIns="78903" bIns="39452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1600" b="1" dirty="0">
                <a:solidFill>
                  <a:srgbClr val="000000"/>
                </a:solidFill>
                <a:latin typeface="+mj-lt"/>
                <a:ea typeface="SimSun" panose="02010600030101010101" pitchFamily="2" charset="-122"/>
              </a:rPr>
              <a:t>Brasília: Canadá, Espanha, Grécia, Quebec e Luxemburgo</a:t>
            </a: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496887" y="1555651"/>
            <a:ext cx="2686050" cy="487362"/>
          </a:xfrm>
          <a:prstGeom prst="rightArrowCallout">
            <a:avLst>
              <a:gd name="adj1" fmla="val 25000"/>
              <a:gd name="adj2" fmla="val 25000"/>
              <a:gd name="adj3" fmla="val 97317"/>
              <a:gd name="adj4" fmla="val 66667"/>
            </a:avLst>
          </a:prstGeom>
          <a:solidFill>
            <a:srgbClr val="ADAD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8903" tIns="39452" rIns="78903" bIns="39452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000" b="1" dirty="0">
                <a:solidFill>
                  <a:srgbClr val="000000"/>
                </a:solidFill>
                <a:latin typeface="+mj-lt"/>
                <a:ea typeface="SimSun" panose="02010600030101010101" pitchFamily="2" charset="-122"/>
              </a:rPr>
              <a:t>APSAI BR</a:t>
            </a: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496887" y="5437088"/>
            <a:ext cx="2686050" cy="487363"/>
          </a:xfrm>
          <a:prstGeom prst="rightArrowCallout">
            <a:avLst>
              <a:gd name="adj1" fmla="val 25000"/>
              <a:gd name="adj2" fmla="val 25000"/>
              <a:gd name="adj3" fmla="val 97317"/>
              <a:gd name="adj4" fmla="val 6666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wrap="none" lIns="78903" tIns="39452" rIns="78903" bIns="39452" anchor="ctr"/>
          <a:lstStyle>
            <a:lvl1pPr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pt-BR" altLang="pt-BR" sz="2000" b="1" dirty="0">
                <a:solidFill>
                  <a:srgbClr val="000000"/>
                </a:solidFill>
                <a:latin typeface="+mj-lt"/>
                <a:ea typeface="SimSun" panose="02010600030101010101" pitchFamily="2" charset="-122"/>
              </a:rPr>
              <a:t>APSAI RE</a:t>
            </a: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496887" y="4786213"/>
            <a:ext cx="2686050" cy="488950"/>
          </a:xfrm>
          <a:prstGeom prst="rightArrowCallout">
            <a:avLst>
              <a:gd name="adj1" fmla="val 25000"/>
              <a:gd name="adj2" fmla="val 25000"/>
              <a:gd name="adj3" fmla="val 97001"/>
              <a:gd name="adj4" fmla="val 6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8903" tIns="39452" rIns="78903" bIns="39452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000" b="1" dirty="0">
                <a:solidFill>
                  <a:srgbClr val="000000"/>
                </a:solidFill>
                <a:latin typeface="+mj-lt"/>
                <a:ea typeface="SimSun" panose="02010600030101010101" pitchFamily="2" charset="-122"/>
              </a:rPr>
              <a:t>APSAI FL</a:t>
            </a: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496887" y="4147939"/>
            <a:ext cx="2686050" cy="488950"/>
          </a:xfrm>
          <a:prstGeom prst="rightArrowCallout">
            <a:avLst>
              <a:gd name="adj1" fmla="val 25000"/>
              <a:gd name="adj2" fmla="val 25000"/>
              <a:gd name="adj3" fmla="val 97001"/>
              <a:gd name="adj4" fmla="val 66667"/>
            </a:avLst>
          </a:prstGeom>
          <a:solidFill>
            <a:srgbClr val="FF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8903" tIns="39452" rIns="78903" bIns="39452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000" b="1" dirty="0">
                <a:solidFill>
                  <a:srgbClr val="000000"/>
                </a:solidFill>
                <a:latin typeface="+mj-lt"/>
                <a:ea typeface="SimSun" panose="02010600030101010101" pitchFamily="2" charset="-122"/>
              </a:rPr>
              <a:t>APSAI RJ</a:t>
            </a: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496887" y="3482876"/>
            <a:ext cx="2686050" cy="487362"/>
          </a:xfrm>
          <a:prstGeom prst="rightArrowCallout">
            <a:avLst>
              <a:gd name="adj1" fmla="val 25000"/>
              <a:gd name="adj2" fmla="val 25000"/>
              <a:gd name="adj3" fmla="val 97139"/>
              <a:gd name="adj4" fmla="val 66667"/>
            </a:avLst>
          </a:prstGeom>
          <a:solidFill>
            <a:srgbClr val="98D8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8903" tIns="39452" rIns="78903" bIns="39452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000" b="1" dirty="0">
                <a:solidFill>
                  <a:srgbClr val="000000"/>
                </a:solidFill>
                <a:latin typeface="+mj-lt"/>
                <a:ea typeface="SimSun" panose="02010600030101010101" pitchFamily="2" charset="-122"/>
              </a:rPr>
              <a:t>APSAI SP</a:t>
            </a: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496887" y="2857401"/>
            <a:ext cx="2686050" cy="488950"/>
          </a:xfrm>
          <a:prstGeom prst="rightArrowCallout">
            <a:avLst>
              <a:gd name="adj1" fmla="val 25000"/>
              <a:gd name="adj2" fmla="val 25000"/>
              <a:gd name="adj3" fmla="val 97001"/>
              <a:gd name="adj4" fmla="val 66667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8903" tIns="39452" rIns="78903" bIns="39452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000" b="1" dirty="0">
                <a:solidFill>
                  <a:srgbClr val="000000"/>
                </a:solidFill>
                <a:latin typeface="+mj-lt"/>
                <a:ea typeface="SimSun" panose="02010600030101010101" pitchFamily="2" charset="-122"/>
              </a:rPr>
              <a:t>APSAI CT</a:t>
            </a: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496887" y="2206526"/>
            <a:ext cx="2686050" cy="488950"/>
          </a:xfrm>
          <a:prstGeom prst="rightArrowCallout">
            <a:avLst>
              <a:gd name="adj1" fmla="val 25000"/>
              <a:gd name="adj2" fmla="val 25000"/>
              <a:gd name="adj3" fmla="val 97001"/>
              <a:gd name="adj4" fmla="val 66667"/>
            </a:avLst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8903" tIns="39452" rIns="78903" bIns="39452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000" b="1" dirty="0">
                <a:solidFill>
                  <a:srgbClr val="000000"/>
                </a:solidFill>
                <a:latin typeface="+mj-lt"/>
                <a:ea typeface="SimSun" panose="02010600030101010101" pitchFamily="2" charset="-122"/>
              </a:rPr>
              <a:t>APSAI BH</a:t>
            </a: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351212" y="2206526"/>
            <a:ext cx="5489575" cy="48895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8903" tIns="39452" rIns="78903" bIns="39452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000" b="1" dirty="0">
                <a:solidFill>
                  <a:srgbClr val="000000"/>
                </a:solidFill>
                <a:latin typeface="+mj-lt"/>
                <a:ea typeface="SimSun" panose="02010600030101010101" pitchFamily="2" charset="-122"/>
              </a:rPr>
              <a:t>Belo Horizonte – Itália e Estados Unidos da América</a:t>
            </a: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3351212" y="2857401"/>
            <a:ext cx="5489575" cy="4889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8903" tIns="39452" rIns="78903" bIns="39452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1800" b="1" dirty="0">
                <a:solidFill>
                  <a:srgbClr val="000000"/>
                </a:solidFill>
                <a:latin typeface="+mj-lt"/>
                <a:ea typeface="SimSun" panose="02010600030101010101" pitchFamily="2" charset="-122"/>
              </a:rPr>
              <a:t>Curitiba – Coreia, Moçambique e Iberoamericano</a:t>
            </a: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3351212" y="3482876"/>
            <a:ext cx="5489575" cy="487362"/>
          </a:xfrm>
          <a:prstGeom prst="rect">
            <a:avLst/>
          </a:prstGeom>
          <a:solidFill>
            <a:srgbClr val="98D8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8903" tIns="39452" rIns="78903" bIns="39452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000" b="1" dirty="0">
                <a:solidFill>
                  <a:srgbClr val="000000"/>
                </a:solidFill>
                <a:latin typeface="+mj-lt"/>
                <a:ea typeface="SimSun" panose="02010600030101010101" pitchFamily="2" charset="-122"/>
              </a:rPr>
              <a:t>São Paulo – Cabo Verde, Japão e Portugal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3351212" y="4133751"/>
            <a:ext cx="5489575" cy="488950"/>
          </a:xfrm>
          <a:prstGeom prst="rect">
            <a:avLst/>
          </a:prstGeom>
          <a:solidFill>
            <a:srgbClr val="FF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8903" tIns="39452" rIns="78903" bIns="39452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000" b="1" dirty="0">
                <a:solidFill>
                  <a:srgbClr val="000000"/>
                </a:solidFill>
                <a:latin typeface="+mj-lt"/>
                <a:ea typeface="SimSun" panose="02010600030101010101" pitchFamily="2" charset="-122"/>
              </a:rPr>
              <a:t>Rio de Janeiro – Bélgica e França</a:t>
            </a:r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3351212" y="4786213"/>
            <a:ext cx="5489575" cy="488950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8903" tIns="39452" rIns="78903" bIns="39452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2000" b="1" dirty="0">
                <a:solidFill>
                  <a:srgbClr val="000000"/>
                </a:solidFill>
                <a:latin typeface="+mj-lt"/>
                <a:ea typeface="SimSun" panose="02010600030101010101" pitchFamily="2" charset="-122"/>
              </a:rPr>
              <a:t>Florianópolis – Alemanha, Índia e Mercosul </a:t>
            </a:r>
          </a:p>
        </p:txBody>
      </p:sp>
      <p:sp>
        <p:nvSpPr>
          <p:cNvPr id="22" name="Rectangle 15"/>
          <p:cNvSpPr>
            <a:spLocks noChangeArrowheads="1"/>
          </p:cNvSpPr>
          <p:nvPr/>
        </p:nvSpPr>
        <p:spPr bwMode="auto">
          <a:xfrm>
            <a:off x="3351212" y="5437088"/>
            <a:ext cx="5489575" cy="48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wrap="none" lIns="78903" tIns="39452" rIns="78903" bIns="39452" anchor="ctr"/>
          <a:lstStyle>
            <a:lvl1pPr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392113" algn="l"/>
                <a:tab pos="785813" algn="l"/>
                <a:tab pos="1179513" algn="l"/>
                <a:tab pos="1573213" algn="l"/>
                <a:tab pos="1966913" algn="l"/>
                <a:tab pos="2360613" algn="l"/>
                <a:tab pos="2754313" algn="l"/>
                <a:tab pos="3148013" algn="l"/>
                <a:tab pos="3543300" algn="l"/>
                <a:tab pos="3937000" algn="l"/>
                <a:tab pos="4330700" algn="l"/>
                <a:tab pos="4724400" algn="l"/>
                <a:tab pos="5118100" algn="l"/>
                <a:tab pos="5511800" algn="l"/>
                <a:tab pos="5905500" algn="l"/>
                <a:tab pos="6299200" algn="l"/>
                <a:tab pos="6692900" algn="l"/>
                <a:tab pos="7088188" algn="l"/>
                <a:tab pos="7481888" algn="l"/>
                <a:tab pos="78755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pt-BR" altLang="pt-BR" sz="2000" b="1" dirty="0">
                <a:solidFill>
                  <a:srgbClr val="000000"/>
                </a:solidFill>
                <a:latin typeface="+mj-lt"/>
                <a:ea typeface="SimSun" panose="02010600030101010101" pitchFamily="2" charset="-122"/>
              </a:rPr>
              <a:t>Recife – Chile e Suíça</a:t>
            </a:r>
          </a:p>
        </p:txBody>
      </p: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362254" y="573569"/>
            <a:ext cx="10512425" cy="33427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78903" tIns="41030" rIns="78903" bIns="41030">
            <a:spAutoFit/>
          </a:bodyPr>
          <a:lstStyle/>
          <a:p>
            <a:pPr defTabSz="822308">
              <a:lnSpc>
                <a:spcPct val="60000"/>
              </a:lnSpc>
              <a:buClr>
                <a:schemeClr val="bg1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Agência de Previdência Social - APSAI </a:t>
            </a:r>
          </a:p>
        </p:txBody>
      </p: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A334252D-EA50-2C95-DB26-AD7F19CFB7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1850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29"/>
            <a:ext cx="12192000" cy="6858000"/>
          </a:xfrm>
          <a:prstGeom prst="rect">
            <a:avLst/>
          </a:prstGeom>
        </p:spPr>
      </p:pic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-895350" y="328831"/>
            <a:ext cx="9623714" cy="78748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 anchor="ctr" anchorCtr="1"/>
          <a:lstStyle/>
          <a:p>
            <a:pPr defTabSz="822308">
              <a:lnSpc>
                <a:spcPct val="60000"/>
              </a:lnSpc>
              <a:buClr>
                <a:schemeClr val="bg1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Agência de Previdência Social De</a:t>
            </a:r>
          </a:p>
          <a:p>
            <a:pPr defTabSz="822308">
              <a:lnSpc>
                <a:spcPct val="60000"/>
              </a:lnSpc>
              <a:buClr>
                <a:schemeClr val="bg1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  <a:p>
            <a:pPr defTabSz="822308">
              <a:lnSpc>
                <a:spcPct val="60000"/>
              </a:lnSpc>
              <a:buClr>
                <a:schemeClr val="bg1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Acordos Internacionais (APSAI)</a:t>
            </a:r>
          </a:p>
        </p:txBody>
      </p:sp>
      <p:pic>
        <p:nvPicPr>
          <p:cNvPr id="11" name="Espaço Reservado para Conteúdo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3125" y="1308318"/>
            <a:ext cx="7073353" cy="540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10FF6BF1-36E7-BDF7-3306-36E0911C6A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7105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29"/>
            <a:ext cx="12192000" cy="6858000"/>
          </a:xfrm>
          <a:prstGeom prst="rect">
            <a:avLst/>
          </a:prstGeom>
        </p:spPr>
      </p:pic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278628" y="395298"/>
            <a:ext cx="62304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alt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Requerimento no âmbito dos Acordos 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66286" y="1910694"/>
            <a:ext cx="10513168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pt-BR" alt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Residentes no Brasil </a:t>
            </a:r>
            <a:r>
              <a:rPr lang="pt-BR" altLang="pt-BR" sz="2400" b="0" dirty="0">
                <a:solidFill>
                  <a:srgbClr val="000080"/>
                </a:solidFill>
                <a:latin typeface="+mj-lt"/>
              </a:rPr>
              <a:t>– Solicitação de serviços, inclusive de benefício ou deslocamento temporário (</a:t>
            </a:r>
            <a:r>
              <a:rPr lang="pt-BR" altLang="pt-BR" sz="2400" dirty="0">
                <a:solidFill>
                  <a:srgbClr val="0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MEU INSS e Central 135). </a:t>
            </a:r>
            <a:r>
              <a:rPr lang="pt-BR" altLang="pt-BR" sz="2400" b="0" dirty="0">
                <a:solidFill>
                  <a:srgbClr val="000080"/>
                </a:solidFill>
                <a:latin typeface="+mj-lt"/>
              </a:rPr>
              <a:t>O pedido será direcionado automaticamente para a APS de Acordos Internacionais competente;</a:t>
            </a: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pt-BR" altLang="pt-BR" sz="2400" b="0" dirty="0">
              <a:solidFill>
                <a:srgbClr val="000080"/>
              </a:solidFill>
              <a:latin typeface="+mj-lt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pt-BR" alt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Residentes no Exterior </a:t>
            </a:r>
            <a:r>
              <a:rPr lang="pt-BR" altLang="pt-BR" sz="2400" b="0" dirty="0">
                <a:solidFill>
                  <a:srgbClr val="000080"/>
                </a:solidFill>
                <a:latin typeface="+mj-lt"/>
              </a:rPr>
              <a:t>– Os requerimentos de benefícios de segurados residentes no exterior serão enviados pelos Organismos de Ligação dos países acordantes diretamente à APS de Acordos Internacionais competente.</a:t>
            </a: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pt-BR" altLang="pt-BR" sz="1200" b="0" dirty="0">
              <a:solidFill>
                <a:srgbClr val="00008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pt-BR" altLang="pt-BR" sz="2400" b="0" dirty="0">
              <a:solidFill>
                <a:srgbClr val="000080"/>
              </a:solidFill>
            </a:endParaRPr>
          </a:p>
        </p:txBody>
      </p:sp>
      <p:pic>
        <p:nvPicPr>
          <p:cNvPr id="4" name="Imagem 3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85BB97B-172E-2B92-3257-F34CDAD209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4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75C8E3-175A-4744-2269-A76B428DA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Forma">
            <a:extLst>
              <a:ext uri="{FF2B5EF4-FFF2-40B4-BE49-F238E27FC236}">
                <a16:creationId xmlns:a16="http://schemas.microsoft.com/office/drawing/2014/main" id="{9D847A5E-1C6D-E484-CC33-3618ED1060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47B21B99-F465-C81D-35BA-D856C0929BE7}"/>
              </a:ext>
            </a:extLst>
          </p:cNvPr>
          <p:cNvSpPr txBox="1"/>
          <p:nvPr/>
        </p:nvSpPr>
        <p:spPr>
          <a:xfrm>
            <a:off x="3134688" y="2339768"/>
            <a:ext cx="75185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Acordos Internacionais de Previdência Social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F7EC2C3E-E1A7-6F86-3297-238C387E9A4C}"/>
              </a:ext>
            </a:extLst>
          </p:cNvPr>
          <p:cNvCxnSpPr>
            <a:cxnSpLocks/>
          </p:cNvCxnSpPr>
          <p:nvPr/>
        </p:nvCxnSpPr>
        <p:spPr>
          <a:xfrm>
            <a:off x="2552700" y="1350085"/>
            <a:ext cx="0" cy="3935370"/>
          </a:xfrm>
          <a:prstGeom prst="line">
            <a:avLst/>
          </a:prstGeom>
          <a:ln>
            <a:solidFill>
              <a:srgbClr val="29A9E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9D52B38C-95FA-0313-026E-1386E34CF3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8" y="331112"/>
            <a:ext cx="2994495" cy="62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4058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29"/>
            <a:ext cx="12192000" cy="6858000"/>
          </a:xfrm>
          <a:prstGeom prst="rect">
            <a:avLst/>
          </a:prstGeom>
        </p:spPr>
      </p:pic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311394" y="369243"/>
            <a:ext cx="2112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alt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TOTALIZAÇÃO</a:t>
            </a:r>
            <a:endParaRPr lang="pt-BR" altLang="pt-BR" sz="2400" b="1" cap="all" dirty="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675410" y="1787340"/>
            <a:ext cx="10203872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pt-BR" sz="2400" dirty="0">
                <a:solidFill>
                  <a:srgbClr val="000080"/>
                </a:solidFill>
                <a:latin typeface="+mj-lt"/>
              </a:rPr>
              <a:t>Cômputo dos períodos de seguro/contribuição </a:t>
            </a:r>
            <a:r>
              <a:rPr lang="pt-BR" sz="2400" b="0" dirty="0">
                <a:solidFill>
                  <a:srgbClr val="000080"/>
                </a:solidFill>
                <a:latin typeface="+mj-lt"/>
              </a:rPr>
              <a:t>sob a legislação brasileira e do outro País, quando o segurado não atender às exigências para a concessão do benefício com base unicamente nos períodos cumpridos sob a legislação brasileira</a:t>
            </a:r>
            <a:r>
              <a:rPr lang="pt-BR" altLang="pt-BR" sz="2400" b="0" dirty="0">
                <a:solidFill>
                  <a:srgbClr val="000080"/>
                </a:solidFill>
                <a:latin typeface="+mj-lt"/>
              </a:rPr>
              <a:t>;</a:t>
            </a: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pt-BR" altLang="pt-BR" sz="2400" b="0" dirty="0">
              <a:solidFill>
                <a:srgbClr val="000080"/>
              </a:solidFill>
              <a:latin typeface="+mj-lt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pt-BR" sz="2400" b="0" dirty="0">
                <a:solidFill>
                  <a:srgbClr val="000080"/>
                </a:solidFill>
                <a:latin typeface="+mj-lt"/>
              </a:rPr>
              <a:t>Estes períodos, para terem validade no âmbito do Acordo Internacional,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precisam ser certificados pelos países acordantes.</a:t>
            </a:r>
            <a:endParaRPr lang="pt-BR" altLang="pt-BR" sz="2400" dirty="0">
              <a:solidFill>
                <a:srgbClr val="000080"/>
              </a:solidFill>
              <a:latin typeface="+mj-lt"/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pt-BR" altLang="pt-BR" sz="2400" b="0" dirty="0">
              <a:solidFill>
                <a:srgbClr val="000080"/>
              </a:solidFill>
            </a:endParaRPr>
          </a:p>
        </p:txBody>
      </p:sp>
      <p:pic>
        <p:nvPicPr>
          <p:cNvPr id="4" name="Imagem 3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85BB97B-172E-2B92-3257-F34CDAD209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884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29"/>
            <a:ext cx="12192000" cy="6858000"/>
          </a:xfrm>
          <a:prstGeom prst="rect">
            <a:avLst/>
          </a:prstGeom>
        </p:spPr>
      </p:pic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311394" y="369243"/>
            <a:ext cx="2112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alt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TOTALIZAÇÃO</a:t>
            </a:r>
            <a:endParaRPr lang="pt-BR" altLang="pt-BR" sz="2400" b="1" cap="all" dirty="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685800" y="1473504"/>
            <a:ext cx="10203872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rgbClr val="000080"/>
                </a:solidFill>
                <a:latin typeface="+mj-lt"/>
              </a:rPr>
              <a:t>Períodos de Contribuição/Seguro </a:t>
            </a:r>
            <a:r>
              <a:rPr lang="pt-BR" sz="2400" b="0" dirty="0">
                <a:solidFill>
                  <a:srgbClr val="000080"/>
                </a:solidFill>
                <a:latin typeface="+mj-lt"/>
              </a:rPr>
              <a:t>apresentados pelo interessado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são declaratórios;</a:t>
            </a:r>
          </a:p>
          <a:p>
            <a:pPr marL="0" indent="0" algn="l"/>
            <a:endParaRPr lang="pt-BR" sz="2400" b="0" dirty="0">
              <a:solidFill>
                <a:srgbClr val="000080"/>
              </a:solidFill>
              <a:latin typeface="+mj-lt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pt-BR" sz="2400" b="0" dirty="0">
                <a:solidFill>
                  <a:srgbClr val="000080"/>
                </a:solidFill>
                <a:latin typeface="+mj-lt"/>
              </a:rPr>
              <a:t>Os períodos necessitam da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validação do tempo </a:t>
            </a:r>
            <a:r>
              <a:rPr lang="pt-BR" sz="2400" b="0" dirty="0">
                <a:solidFill>
                  <a:srgbClr val="000080"/>
                </a:solidFill>
                <a:latin typeface="+mj-lt"/>
              </a:rPr>
              <a:t>pelos países acordantes;</a:t>
            </a:r>
          </a:p>
          <a:p>
            <a:pPr marL="0" indent="0" algn="l"/>
            <a:endParaRPr lang="pt-BR" sz="2400" b="0" dirty="0">
              <a:solidFill>
                <a:srgbClr val="000080"/>
              </a:solidFill>
              <a:latin typeface="+mj-lt"/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rgbClr val="000080"/>
                </a:solidFill>
                <a:latin typeface="+mj-lt"/>
              </a:rPr>
              <a:t>Não há compensação previdenciária </a:t>
            </a:r>
            <a:r>
              <a:rPr lang="pt-BR" sz="2400" b="0" dirty="0">
                <a:solidFill>
                  <a:srgbClr val="000080"/>
                </a:solidFill>
                <a:latin typeface="+mj-lt"/>
              </a:rPr>
              <a:t>entre países;</a:t>
            </a:r>
          </a:p>
          <a:p>
            <a:pPr marL="0" indent="0" algn="l"/>
            <a:endParaRPr lang="pt-BR" sz="2400" b="0" dirty="0">
              <a:solidFill>
                <a:srgbClr val="000080"/>
              </a:solidFill>
              <a:latin typeface="+mj-lt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srgbClr val="000080"/>
                </a:solidFill>
                <a:latin typeface="+mj-lt"/>
              </a:rPr>
              <a:t>Não há troca de informações de valores de contribuição entre países</a:t>
            </a:r>
            <a:r>
              <a:rPr lang="pt-BR" sz="2400" b="0" dirty="0">
                <a:solidFill>
                  <a:srgbClr val="000080"/>
                </a:solidFill>
                <a:latin typeface="+mj-lt"/>
              </a:rPr>
              <a:t>, somente tempo. Sendo assim, os valores aportados para a Seguridade Social do País Acordante nunca irão compor o Período Básico de Cálculo - PBC de um benefício concedido no âmbito da legislação brasileira.</a:t>
            </a: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pt-BR" altLang="pt-BR" sz="2400" b="0" dirty="0">
              <a:solidFill>
                <a:srgbClr val="000080"/>
              </a:solidFill>
            </a:endParaRPr>
          </a:p>
        </p:txBody>
      </p:sp>
      <p:pic>
        <p:nvPicPr>
          <p:cNvPr id="4" name="Imagem 3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85BB97B-172E-2B92-3257-F34CDAD209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858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29"/>
            <a:ext cx="12192000" cy="6858000"/>
          </a:xfrm>
          <a:prstGeom prst="rect">
            <a:avLst/>
          </a:prstGeom>
        </p:spPr>
      </p:pic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205674" y="494813"/>
            <a:ext cx="51087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EXEMPLO PRÁTICO DE TOTALIZAÇÃO</a:t>
            </a:r>
            <a:endParaRPr lang="pt-BR" altLang="pt-BR" sz="2400" b="1" cap="all" dirty="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Imagem 3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85BB97B-172E-2B92-3257-F34CDAD209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296505A8-1576-AB31-B02E-D66AEACCEC13}"/>
              </a:ext>
            </a:extLst>
          </p:cNvPr>
          <p:cNvSpPr txBox="1"/>
          <p:nvPr/>
        </p:nvSpPr>
        <p:spPr>
          <a:xfrm>
            <a:off x="550718" y="1458154"/>
            <a:ext cx="10567554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solidFill>
                  <a:srgbClr val="000080"/>
                </a:solidFill>
                <a:latin typeface="+mj-lt"/>
              </a:rPr>
              <a:t>Pense em um trabalhador que tenha contribuído... </a:t>
            </a:r>
          </a:p>
          <a:p>
            <a:pPr algn="just"/>
            <a:r>
              <a:rPr lang="pt-BR" sz="2400" b="1" dirty="0">
                <a:solidFill>
                  <a:srgbClr val="FF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10 anos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para o </a:t>
            </a:r>
            <a:r>
              <a:rPr lang="pt-BR" sz="2400" b="1" dirty="0">
                <a:solidFill>
                  <a:srgbClr val="FF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país A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e 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11 anos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para o 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país B.</a:t>
            </a:r>
          </a:p>
          <a:p>
            <a:pPr algn="just"/>
            <a:r>
              <a:rPr lang="pt-BR" sz="2400" dirty="0">
                <a:solidFill>
                  <a:srgbClr val="000080"/>
                </a:solidFill>
                <a:latin typeface="+mj-lt"/>
              </a:rPr>
              <a:t>As legislações dos países citados preveem que, para o acesso ao benefício de Aposentadoria por Idade, precisam de: </a:t>
            </a:r>
          </a:p>
          <a:p>
            <a:pPr algn="just"/>
            <a:endParaRPr lang="pt-BR" sz="1200" dirty="0">
              <a:solidFill>
                <a:srgbClr val="000080"/>
              </a:solidFill>
              <a:latin typeface="+mj-lt"/>
            </a:endParaRPr>
          </a:p>
          <a:p>
            <a:pPr lvl="0" algn="just" fontAlgn="auto"/>
            <a:r>
              <a:rPr lang="pt-BR" sz="2400" b="1" dirty="0">
                <a:solidFill>
                  <a:srgbClr val="FF0000"/>
                </a:solidFill>
                <a:latin typeface="+mj-lt"/>
              </a:rPr>
              <a:t>No Estado A: 15 anos</a:t>
            </a:r>
          </a:p>
          <a:p>
            <a:pPr lvl="0" algn="just" fontAlgn="auto"/>
            <a:r>
              <a:rPr lang="pt-BR" sz="2400" b="1" dirty="0">
                <a:solidFill>
                  <a:srgbClr val="000080"/>
                </a:solidFill>
                <a:latin typeface="+mj-lt"/>
              </a:rPr>
              <a:t>No Estado B: 20 anos</a:t>
            </a:r>
          </a:p>
          <a:p>
            <a:pPr algn="just"/>
            <a:endParaRPr lang="pt-BR" sz="1200" dirty="0">
              <a:solidFill>
                <a:srgbClr val="000080"/>
              </a:solidFill>
              <a:latin typeface="+mj-lt"/>
            </a:endParaRPr>
          </a:p>
          <a:p>
            <a:pPr algn="just"/>
            <a:r>
              <a:rPr lang="pt-BR" sz="2400" dirty="0">
                <a:solidFill>
                  <a:srgbClr val="000080"/>
                </a:solidFill>
                <a:latin typeface="+mj-lt"/>
              </a:rPr>
              <a:t>Nessas condições, mesmo que o trabalhador tenha um total de 21 anos de períodos de contribuições, não teria direito a aposentar-se em nenhum destes países.</a:t>
            </a:r>
          </a:p>
          <a:p>
            <a:pPr algn="just"/>
            <a:endParaRPr lang="pt-BR" sz="1200" dirty="0">
              <a:solidFill>
                <a:srgbClr val="000080"/>
              </a:solidFill>
              <a:latin typeface="+mj-lt"/>
            </a:endParaRPr>
          </a:p>
          <a:p>
            <a:pPr algn="just"/>
            <a:r>
              <a:rPr lang="pt-BR" sz="2400" dirty="0">
                <a:solidFill>
                  <a:srgbClr val="000080"/>
                </a:solidFill>
                <a:latin typeface="+mj-lt"/>
              </a:rPr>
              <a:t>A Totalização abre ao trabalhador o direito à prestação nos dois países, os quais pagarão de forma proporcional o benefício ao seu cargo.</a:t>
            </a:r>
          </a:p>
        </p:txBody>
      </p:sp>
    </p:spTree>
    <p:extLst>
      <p:ext uri="{BB962C8B-B14F-4D97-AF65-F5344CB8AC3E}">
        <p14:creationId xmlns:p14="http://schemas.microsoft.com/office/powerpoint/2010/main" val="30505718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29"/>
            <a:ext cx="12192000" cy="6858000"/>
          </a:xfrm>
          <a:prstGeom prst="rect">
            <a:avLst/>
          </a:prstGeom>
        </p:spPr>
      </p:pic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311863" y="526500"/>
            <a:ext cx="2215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TERCEIRO PAÍS</a:t>
            </a:r>
            <a:endParaRPr lang="pt-BR" altLang="pt-BR" sz="2400" b="1" cap="all" dirty="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Imagem 3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85BB97B-172E-2B92-3257-F34CDAD209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C460F28-19B0-2373-D231-2F8F4F37FBE2}"/>
              </a:ext>
            </a:extLst>
          </p:cNvPr>
          <p:cNvSpPr txBox="1"/>
          <p:nvPr/>
        </p:nvSpPr>
        <p:spPr>
          <a:xfrm>
            <a:off x="1143001" y="2146383"/>
            <a:ext cx="922712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pt-BR" sz="2400" dirty="0">
                <a:solidFill>
                  <a:srgbClr val="000080"/>
                </a:solidFill>
                <a:latin typeface="+mj-lt"/>
              </a:rPr>
              <a:t>Constatado que </a:t>
            </a:r>
            <a:r>
              <a:rPr lang="pt-BR" sz="2400" b="1" dirty="0">
                <a:solidFill>
                  <a:srgbClr val="FF0000"/>
                </a:solidFill>
                <a:latin typeface="+mj-lt"/>
              </a:rPr>
              <a:t>uma pessoa não tem direito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a uma prestação após a totalização prevista no Acordo, 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os períodos cumpridos sob a legislação de um terceiro país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vinculado a cada uma das partes por um Acordo Internacional 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poderá ser utilizado para o cômputo da totalização, desde que exista cláusula prevendo tal aplicação no Acordo Internacional de Previdência Social Bilateral.</a:t>
            </a:r>
          </a:p>
        </p:txBody>
      </p:sp>
    </p:spTree>
    <p:extLst>
      <p:ext uri="{BB962C8B-B14F-4D97-AF65-F5344CB8AC3E}">
        <p14:creationId xmlns:p14="http://schemas.microsoft.com/office/powerpoint/2010/main" val="4302876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29"/>
            <a:ext cx="12192000" cy="6858000"/>
          </a:xfrm>
          <a:prstGeom prst="rect">
            <a:avLst/>
          </a:prstGeom>
        </p:spPr>
      </p:pic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412204" y="494813"/>
            <a:ext cx="4695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ANÁLISE DE BENEFÍCIO - Brasil</a:t>
            </a:r>
            <a:endParaRPr lang="pt-BR" altLang="pt-BR" sz="2400" b="1" cap="all" dirty="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Imagem 3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85BB97B-172E-2B92-3257-F34CDAD209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296505A8-1576-AB31-B02E-D66AEACCEC13}"/>
              </a:ext>
            </a:extLst>
          </p:cNvPr>
          <p:cNvSpPr txBox="1"/>
          <p:nvPr/>
        </p:nvSpPr>
        <p:spPr>
          <a:xfrm>
            <a:off x="685801" y="1443841"/>
            <a:ext cx="10287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b="1" dirty="0">
                <a:solidFill>
                  <a:srgbClr val="000080"/>
                </a:solidFill>
                <a:latin typeface="+mj-lt"/>
              </a:rPr>
              <a:t>Necessária a informação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se o requerente possui 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benefício de outro regime no Brasil;</a:t>
            </a:r>
          </a:p>
          <a:p>
            <a:pPr algn="just"/>
            <a:endParaRPr lang="pt-BR" sz="1200" dirty="0">
              <a:solidFill>
                <a:srgbClr val="000080"/>
              </a:solidFill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0080"/>
                </a:solidFill>
                <a:latin typeface="+mj-lt"/>
              </a:rPr>
              <a:t>A 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análise dos benefícios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será realizada conforme a legislação brasileira vigente ao momento da aplicação, respeitando as situações que envolvem o direito adquirido;</a:t>
            </a:r>
          </a:p>
          <a:p>
            <a:pPr algn="just"/>
            <a:endParaRPr lang="pt-BR" sz="1200" dirty="0">
              <a:solidFill>
                <a:srgbClr val="000080"/>
              </a:solidFill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0080"/>
                </a:solidFill>
                <a:latin typeface="+mj-lt"/>
              </a:rPr>
              <a:t>Verificar se 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caberá a concessão com base exclusivamente no tempo brasileiro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e, somente se necessário, utilizar a totalização;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1200" dirty="0">
              <a:solidFill>
                <a:srgbClr val="000080"/>
              </a:solidFill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b="1" dirty="0">
                <a:solidFill>
                  <a:srgbClr val="000080"/>
                </a:solidFill>
                <a:latin typeface="+mj-lt"/>
              </a:rPr>
              <a:t>Documentos encaminhados por Organismo de Ligação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/ Instituição Competente de um país acordante não necessita de legalização.</a:t>
            </a:r>
          </a:p>
        </p:txBody>
      </p:sp>
    </p:spTree>
    <p:extLst>
      <p:ext uri="{BB962C8B-B14F-4D97-AF65-F5344CB8AC3E}">
        <p14:creationId xmlns:p14="http://schemas.microsoft.com/office/powerpoint/2010/main" val="23411105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29"/>
            <a:ext cx="12192000" cy="6858000"/>
          </a:xfrm>
          <a:prstGeom prst="rect">
            <a:avLst/>
          </a:prstGeom>
        </p:spPr>
      </p:pic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412204" y="494813"/>
            <a:ext cx="4695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ANÁLISE DE BENEFÍCIO - Brasil</a:t>
            </a:r>
            <a:endParaRPr lang="pt-BR" altLang="pt-BR" sz="2400" b="1" cap="all" dirty="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Imagem 3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85BB97B-172E-2B92-3257-F34CDAD209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296505A8-1576-AB31-B02E-D66AEACCEC13}"/>
              </a:ext>
            </a:extLst>
          </p:cNvPr>
          <p:cNvSpPr txBox="1"/>
          <p:nvPr/>
        </p:nvSpPr>
        <p:spPr>
          <a:xfrm>
            <a:off x="685801" y="1807523"/>
            <a:ext cx="1008957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0080"/>
                </a:solidFill>
                <a:latin typeface="+mj-lt"/>
              </a:rPr>
              <a:t>O 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Período Básico de Cálculo (PBC)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leva em consideração o tempo de contribuição realizado no âmbito da legislação brasileira;</a:t>
            </a:r>
          </a:p>
          <a:p>
            <a:pPr algn="just"/>
            <a:endParaRPr lang="pt-BR" sz="2400" dirty="0">
              <a:solidFill>
                <a:srgbClr val="000080"/>
              </a:solidFill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0080"/>
                </a:solidFill>
                <a:latin typeface="+mj-lt"/>
              </a:rPr>
              <a:t>Para o cálculo da 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Renda Mensal Inicial Teórica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, os períodos de seguro cumpridos sob a legislação do país acordante serão considerados como períodos brasileiros.</a:t>
            </a:r>
          </a:p>
        </p:txBody>
      </p:sp>
    </p:spTree>
    <p:extLst>
      <p:ext uri="{BB962C8B-B14F-4D97-AF65-F5344CB8AC3E}">
        <p14:creationId xmlns:p14="http://schemas.microsoft.com/office/powerpoint/2010/main" val="11108857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29"/>
            <a:ext cx="12192000" cy="6858000"/>
          </a:xfrm>
          <a:prstGeom prst="rect">
            <a:avLst/>
          </a:prstGeom>
        </p:spPr>
      </p:pic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1465118" y="382933"/>
            <a:ext cx="56032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PAGAMENTO realizado NO EXTERIOR</a:t>
            </a:r>
            <a:endParaRPr lang="pt-BR" altLang="pt-BR" sz="2400" b="1" cap="all" dirty="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Imagem 3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85BB97B-172E-2B92-3257-F34CDAD209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  <p:pic>
        <p:nvPicPr>
          <p:cNvPr id="7" name="Picture 8" descr="Acordos Internacionais de Previdência Social">
            <a:extLst>
              <a:ext uri="{FF2B5EF4-FFF2-40B4-BE49-F238E27FC236}">
                <a16:creationId xmlns:a16="http://schemas.microsoft.com/office/drawing/2014/main" id="{F08C30D6-1D4B-3D8A-A425-33D4C73581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786" y="1552368"/>
            <a:ext cx="7633827" cy="33584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61237BFF-CC04-26CC-F401-8FFFEEBD949D}"/>
              </a:ext>
            </a:extLst>
          </p:cNvPr>
          <p:cNvSpPr txBox="1"/>
          <p:nvPr/>
        </p:nvSpPr>
        <p:spPr>
          <a:xfrm>
            <a:off x="1465118" y="5305632"/>
            <a:ext cx="831272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solidFill>
                  <a:srgbClr val="000080"/>
                </a:solidFill>
                <a:latin typeface="+mj-lt"/>
              </a:rPr>
              <a:t>Os pagamentos dos benefícios ocorrerão até o 2º dia útil subsequente de cada competência</a:t>
            </a:r>
          </a:p>
        </p:txBody>
      </p:sp>
    </p:spTree>
    <p:extLst>
      <p:ext uri="{BB962C8B-B14F-4D97-AF65-F5344CB8AC3E}">
        <p14:creationId xmlns:p14="http://schemas.microsoft.com/office/powerpoint/2010/main" val="41858745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29"/>
            <a:ext cx="12192000" cy="6858000"/>
          </a:xfrm>
          <a:prstGeom prst="rect">
            <a:avLst/>
          </a:prstGeom>
        </p:spPr>
      </p:pic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1606004" y="369243"/>
            <a:ext cx="57795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Pagamentos realizados no Exterior</a:t>
            </a:r>
            <a:endParaRPr lang="pt-BR" altLang="pt-BR" sz="2400" b="1" cap="all" dirty="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Imagem 3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85BB97B-172E-2B92-3257-F34CDAD209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481DC5F7-BA00-E8DF-4F20-474EC42D84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889861"/>
              </p:ext>
            </p:extLst>
          </p:nvPr>
        </p:nvGraphicFramePr>
        <p:xfrm>
          <a:off x="2445496" y="1117308"/>
          <a:ext cx="6432697" cy="56038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6547">
                  <a:extLst>
                    <a:ext uri="{9D8B030D-6E8A-4147-A177-3AD203B41FA5}">
                      <a16:colId xmlns:a16="http://schemas.microsoft.com/office/drawing/2014/main" val="638245364"/>
                    </a:ext>
                  </a:extLst>
                </a:gridCol>
                <a:gridCol w="1547809">
                  <a:extLst>
                    <a:ext uri="{9D8B030D-6E8A-4147-A177-3AD203B41FA5}">
                      <a16:colId xmlns:a16="http://schemas.microsoft.com/office/drawing/2014/main" val="1073808292"/>
                    </a:ext>
                  </a:extLst>
                </a:gridCol>
                <a:gridCol w="1625202">
                  <a:extLst>
                    <a:ext uri="{9D8B030D-6E8A-4147-A177-3AD203B41FA5}">
                      <a16:colId xmlns:a16="http://schemas.microsoft.com/office/drawing/2014/main" val="1774027193"/>
                    </a:ext>
                  </a:extLst>
                </a:gridCol>
                <a:gridCol w="2303139">
                  <a:extLst>
                    <a:ext uri="{9D8B030D-6E8A-4147-A177-3AD203B41FA5}">
                      <a16:colId xmlns:a16="http://schemas.microsoft.com/office/drawing/2014/main" val="3652740275"/>
                    </a:ext>
                  </a:extLst>
                </a:gridCol>
              </a:tblGrid>
              <a:tr h="264452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>
                          <a:effectLst/>
                        </a:rPr>
                        <a:t>Ordem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País 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Quantidade 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Valor 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1259753543"/>
                  </a:ext>
                </a:extLst>
              </a:tr>
              <a:tr h="26445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Alemanha 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1.196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1.989.316,30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2071029133"/>
                  </a:ext>
                </a:extLst>
              </a:tr>
              <a:tr h="2518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2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Argentina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183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   308.776,34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1957974626"/>
                  </a:ext>
                </a:extLst>
              </a:tr>
              <a:tr h="2518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3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Bélgica</a:t>
                      </a:r>
                      <a:endParaRPr lang="pt-BR" sz="1200" b="1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63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   248.622,64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2154474973"/>
                  </a:ext>
                </a:extLst>
              </a:tr>
              <a:tr h="26445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4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Bolívia</a:t>
                      </a:r>
                      <a:endParaRPr lang="pt-BR" sz="1200" b="1" i="0" u="none" strike="noStrike" dirty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2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       4.247,10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3898109721"/>
                  </a:ext>
                </a:extLst>
              </a:tr>
              <a:tr h="26445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5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Canadá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146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   468.732,19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2771953604"/>
                  </a:ext>
                </a:extLst>
              </a:tr>
              <a:tr h="2518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6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Chile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522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1.124.507,35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3863074588"/>
                  </a:ext>
                </a:extLst>
              </a:tr>
              <a:tr h="2518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7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Coreia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11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     25.628,69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3245942621"/>
                  </a:ext>
                </a:extLst>
              </a:tr>
              <a:tr h="2518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8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Equador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2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       6.778,09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2777037700"/>
                  </a:ext>
                </a:extLst>
              </a:tr>
              <a:tr h="2518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9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Espanha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3481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7.572.925,50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1419188952"/>
                  </a:ext>
                </a:extLst>
              </a:tr>
              <a:tr h="2518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10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EUA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260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   655.858,99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1922146177"/>
                  </a:ext>
                </a:extLst>
              </a:tr>
              <a:tr h="2518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11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França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205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   664.119,61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1387618002"/>
                  </a:ext>
                </a:extLst>
              </a:tr>
              <a:tr h="2518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12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Grécia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86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   118.336,67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4230751806"/>
                  </a:ext>
                </a:extLst>
              </a:tr>
              <a:tr h="2518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13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Itália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760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1.612.900,24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3410891914"/>
                  </a:ext>
                </a:extLst>
              </a:tr>
              <a:tr h="2518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14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Japão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3301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6.330.764,04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4186079210"/>
                  </a:ext>
                </a:extLst>
              </a:tr>
              <a:tr h="2518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15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Paraguai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23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     20.206,72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178554434"/>
                  </a:ext>
                </a:extLst>
              </a:tr>
              <a:tr h="2518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16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Peru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4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     11.217,87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127915733"/>
                  </a:ext>
                </a:extLst>
              </a:tr>
              <a:tr h="2518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17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Portugal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7619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12.629.075,24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2157534352"/>
                  </a:ext>
                </a:extLst>
              </a:tr>
              <a:tr h="2518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18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Quebec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8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     16.178,34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337198757"/>
                  </a:ext>
                </a:extLst>
              </a:tr>
              <a:tr h="2518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19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Suíça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110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   146.584,32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1572151486"/>
                  </a:ext>
                </a:extLst>
              </a:tr>
              <a:tr h="25185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20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Uruguai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200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       285.144,44 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1357502696"/>
                  </a:ext>
                </a:extLst>
              </a:tr>
              <a:tr h="26445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Total</a:t>
                      </a:r>
                      <a:endParaRPr lang="pt-BR" sz="1200" b="1" i="0" u="none" strike="noStrike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89" marR="4889" marT="4889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18.182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9" marR="4889" marT="48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       34.239.920,68 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9" marR="4889" marT="4889" marB="0" anchor="b"/>
                </a:tc>
                <a:extLst>
                  <a:ext uri="{0D108BD9-81ED-4DB2-BD59-A6C34878D82A}">
                    <a16:rowId xmlns:a16="http://schemas.microsoft.com/office/drawing/2014/main" val="812074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99883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29"/>
            <a:ext cx="12192000" cy="6858000"/>
          </a:xfrm>
          <a:prstGeom prst="rect">
            <a:avLst/>
          </a:prstGeom>
        </p:spPr>
      </p:pic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1896180" y="390225"/>
            <a:ext cx="56032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PAGAMENTO realizado NO EXTERIOR</a:t>
            </a:r>
            <a:endParaRPr lang="pt-BR" altLang="pt-BR" sz="2400" b="1" cap="all" dirty="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Imagem 3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85BB97B-172E-2B92-3257-F34CDAD209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C460F28-19B0-2373-D231-2F8F4F37FBE2}"/>
              </a:ext>
            </a:extLst>
          </p:cNvPr>
          <p:cNvSpPr txBox="1"/>
          <p:nvPr/>
        </p:nvSpPr>
        <p:spPr>
          <a:xfrm>
            <a:off x="654447" y="1566952"/>
            <a:ext cx="10183271" cy="402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spcAft>
                <a:spcPts val="600"/>
              </a:spcAft>
              <a:defRPr/>
            </a:pPr>
            <a:r>
              <a:rPr lang="pt-BR" sz="2400" b="1" u="sng" dirty="0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MODALIDADES</a:t>
            </a:r>
          </a:p>
          <a:p>
            <a:pPr algn="just">
              <a:spcAft>
                <a:spcPts val="600"/>
              </a:spcAft>
            </a:pPr>
            <a:endParaRPr lang="pt-BR" sz="1200" dirty="0">
              <a:solidFill>
                <a:srgbClr val="000080"/>
              </a:solidFill>
              <a:latin typeface="+mj-lt"/>
            </a:endParaRPr>
          </a:p>
          <a:p>
            <a:pPr algn="just">
              <a:spcAft>
                <a:spcPts val="600"/>
              </a:spcAft>
            </a:pPr>
            <a:r>
              <a:rPr lang="pt-BR" sz="2400" dirty="0">
                <a:solidFill>
                  <a:srgbClr val="000080"/>
                </a:solidFill>
                <a:latin typeface="+mj-lt"/>
              </a:rPr>
              <a:t>I - </a:t>
            </a:r>
            <a:r>
              <a:rPr lang="pt-BR" sz="2400" b="1" dirty="0">
                <a:solidFill>
                  <a:srgbClr val="FF0000"/>
                </a:solidFill>
                <a:latin typeface="+mj-lt"/>
              </a:rPr>
              <a:t>se residente no Brasil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, na rede bancária contratada pelo INSS para pagamento de benefícios;</a:t>
            </a:r>
          </a:p>
          <a:p>
            <a:pPr algn="just">
              <a:spcAft>
                <a:spcPts val="600"/>
              </a:spcAft>
            </a:pPr>
            <a:endParaRPr lang="pt-BR" sz="1200" dirty="0">
              <a:solidFill>
                <a:srgbClr val="000080"/>
              </a:solidFill>
              <a:latin typeface="+mj-lt"/>
            </a:endParaRPr>
          </a:p>
          <a:p>
            <a:pPr algn="just">
              <a:spcAft>
                <a:spcPts val="600"/>
              </a:spcAft>
            </a:pPr>
            <a:r>
              <a:rPr lang="pt-BR" sz="2400" dirty="0">
                <a:solidFill>
                  <a:srgbClr val="000080"/>
                </a:solidFill>
                <a:latin typeface="+mj-lt"/>
              </a:rPr>
              <a:t>II - </a:t>
            </a:r>
            <a:r>
              <a:rPr lang="pt-BR" sz="2400" b="1" dirty="0">
                <a:solidFill>
                  <a:srgbClr val="FF0000"/>
                </a:solidFill>
                <a:latin typeface="+mj-lt"/>
              </a:rPr>
              <a:t>se residente no exterior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, com depósito na conta corrente indicada pelo beneficiário em instituição financeira localizada em país com o qual o Brasil mantém Acordo Internacional de Previdência Social;</a:t>
            </a:r>
          </a:p>
          <a:p>
            <a:pPr algn="just">
              <a:spcAft>
                <a:spcPts val="600"/>
              </a:spcAft>
            </a:pPr>
            <a:endParaRPr lang="pt-BR" sz="1200" dirty="0">
              <a:solidFill>
                <a:srgbClr val="000080"/>
              </a:solidFill>
              <a:latin typeface="+mj-lt"/>
            </a:endParaRPr>
          </a:p>
          <a:p>
            <a:pPr algn="just">
              <a:spcAft>
                <a:spcPts val="600"/>
              </a:spcAft>
            </a:pPr>
            <a:r>
              <a:rPr lang="pt-BR" sz="2400" dirty="0">
                <a:solidFill>
                  <a:srgbClr val="000080"/>
                </a:solidFill>
                <a:latin typeface="+mj-lt"/>
              </a:rPr>
              <a:t>III - </a:t>
            </a:r>
            <a:r>
              <a:rPr lang="pt-BR" sz="2400" b="1" dirty="0">
                <a:solidFill>
                  <a:srgbClr val="FF0000"/>
                </a:solidFill>
                <a:latin typeface="+mj-lt"/>
              </a:rPr>
              <a:t>se residente no exterior em país não acordante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, por meio de procurador constituído para recebimento no Brasil.</a:t>
            </a:r>
          </a:p>
        </p:txBody>
      </p:sp>
    </p:spTree>
    <p:extLst>
      <p:ext uri="{BB962C8B-B14F-4D97-AF65-F5344CB8AC3E}">
        <p14:creationId xmlns:p14="http://schemas.microsoft.com/office/powerpoint/2010/main" val="32797196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29"/>
            <a:ext cx="12192000" cy="6858000"/>
          </a:xfrm>
          <a:prstGeom prst="rect">
            <a:avLst/>
          </a:prstGeom>
        </p:spPr>
      </p:pic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1597432" y="451969"/>
            <a:ext cx="56032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PAGAMENTO realizados NO EXTERIOR</a:t>
            </a:r>
            <a:endParaRPr lang="pt-BR" altLang="pt-BR" sz="2400" b="1" cap="all" dirty="0">
              <a:solidFill>
                <a:srgbClr val="00008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Imagem 3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85BB97B-172E-2B92-3257-F34CDAD209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C460F28-19B0-2373-D231-2F8F4F37FBE2}"/>
              </a:ext>
            </a:extLst>
          </p:cNvPr>
          <p:cNvSpPr txBox="1"/>
          <p:nvPr/>
        </p:nvSpPr>
        <p:spPr>
          <a:xfrm>
            <a:off x="696010" y="1443841"/>
            <a:ext cx="10183271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pt-BR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 panose="05000000000000000000" pitchFamily="2" charset="2"/>
              </a:rPr>
              <a:t>Como solicitar</a:t>
            </a:r>
          </a:p>
          <a:p>
            <a:pPr marL="800100" lvl="1" indent="-34290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pt-BR" sz="2400" b="1" dirty="0">
                <a:solidFill>
                  <a:srgbClr val="000080"/>
                </a:solidFill>
                <a:latin typeface="+mj-lt"/>
                <a:sym typeface="Wingdings" panose="05000000000000000000" pitchFamily="2" charset="2"/>
              </a:rPr>
              <a:t>No ato do requerimento </a:t>
            </a:r>
            <a:r>
              <a:rPr lang="pt-BR" sz="2400" dirty="0">
                <a:solidFill>
                  <a:srgbClr val="000080"/>
                </a:solidFill>
                <a:latin typeface="+mj-lt"/>
                <a:sym typeface="Wingdings" panose="05000000000000000000" pitchFamily="2" charset="2"/>
              </a:rPr>
              <a:t>– Formulário;</a:t>
            </a:r>
          </a:p>
          <a:p>
            <a:pPr marL="800100" lvl="1" indent="-342900" algn="just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0080"/>
                </a:solidFill>
                <a:latin typeface="+mj-lt"/>
              </a:rPr>
              <a:t>No Portal 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“Meu INSS”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ou na “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Central 135”,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pelo serviço “Acordo Internacional - Solicitar Transferência de Benefício para Recebimento em Banco no Exterior”;</a:t>
            </a:r>
          </a:p>
          <a:p>
            <a:pPr marL="342900" indent="-342900" algn="just"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rgbClr val="000080"/>
                </a:solidFill>
                <a:latin typeface="+mj-lt"/>
              </a:rPr>
              <a:t>Deverá ser anexado o 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“Formulário de Requerimento TBM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ou 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alteração dos dados bancários”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 e o comprovante de titularidade da conta corrente no exterior.</a:t>
            </a:r>
          </a:p>
          <a:p>
            <a:pPr marL="342900" indent="-342900" algn="just"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rgbClr val="000080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O pedido será distribuído para uma das APSAI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, considerando o país de destino.</a:t>
            </a:r>
          </a:p>
        </p:txBody>
      </p:sp>
    </p:spTree>
    <p:extLst>
      <p:ext uri="{BB962C8B-B14F-4D97-AF65-F5344CB8AC3E}">
        <p14:creationId xmlns:p14="http://schemas.microsoft.com/office/powerpoint/2010/main" val="853809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B3C67-2B82-060D-F673-60E5DF05A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Forma">
            <a:extLst>
              <a:ext uri="{FF2B5EF4-FFF2-40B4-BE49-F238E27FC236}">
                <a16:creationId xmlns:a16="http://schemas.microsoft.com/office/drawing/2014/main" id="{D3C3F52A-A5C0-254C-A0CA-63103214C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33EFB99E-96DF-87F7-A144-7FEB5513EA09}"/>
              </a:ext>
            </a:extLst>
          </p:cNvPr>
          <p:cNvSpPr txBox="1"/>
          <p:nvPr/>
        </p:nvSpPr>
        <p:spPr>
          <a:xfrm>
            <a:off x="967365" y="1554640"/>
            <a:ext cx="9496281" cy="37487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90000"/>
              </a:lnSpc>
              <a:buClr>
                <a:schemeClr val="tx2"/>
              </a:buClr>
              <a:buFontTx/>
              <a:buNone/>
            </a:pP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	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  <a:buFontTx/>
              <a:buChar char="•"/>
            </a:pP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 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Ampliar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 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a cobertura previdenciária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aos segurados e seus dependentes vinculados aos regimes previdenciários dos países acordantes;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endParaRPr lang="pt-BR" sz="2400" dirty="0">
              <a:solidFill>
                <a:srgbClr val="000080"/>
              </a:solidFill>
              <a:latin typeface="+mj-lt"/>
            </a:endParaRPr>
          </a:p>
          <a:p>
            <a:pPr algn="just" eaLnBrk="1" hangingPunct="1">
              <a:lnSpc>
                <a:spcPct val="90000"/>
              </a:lnSpc>
              <a:buClr>
                <a:schemeClr val="tx2"/>
              </a:buClr>
              <a:buFontTx/>
              <a:buChar char="•"/>
            </a:pP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 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Garantir acesso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àqueles segurados que não teriam direito a nenhum benefício, se fossem considerados somente os períodos de seguro ou cobertura cumpridos isoladamente em um único País;</a:t>
            </a:r>
          </a:p>
          <a:p>
            <a:pPr algn="just" eaLnBrk="1" hangingPunct="1">
              <a:lnSpc>
                <a:spcPct val="90000"/>
              </a:lnSpc>
              <a:buClr>
                <a:schemeClr val="tx2"/>
              </a:buClr>
            </a:pPr>
            <a:endParaRPr lang="pt-BR" sz="2400" dirty="0">
              <a:solidFill>
                <a:srgbClr val="000080"/>
              </a:solidFill>
              <a:latin typeface="+mj-lt"/>
            </a:endParaRPr>
          </a:p>
          <a:p>
            <a:pPr algn="just">
              <a:lnSpc>
                <a:spcPct val="90000"/>
              </a:lnSpc>
              <a:buClr>
                <a:schemeClr val="tx2"/>
              </a:buClr>
              <a:buFontTx/>
              <a:buChar char="•"/>
            </a:pPr>
            <a:r>
              <a:rPr lang="pt-BR" sz="2400" b="1" dirty="0">
                <a:solidFill>
                  <a:srgbClr val="000080"/>
                </a:solidFill>
                <a:latin typeface="+mj-lt"/>
              </a:rPr>
              <a:t>Evitar a bitributação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em casos de deslocamento temporário</a:t>
            </a:r>
            <a:endParaRPr lang="pt-BR" altLang="pt-BR" sz="2400" dirty="0">
              <a:solidFill>
                <a:srgbClr val="000080"/>
              </a:solidFill>
              <a:latin typeface="+mj-lt"/>
            </a:endParaRPr>
          </a:p>
          <a:p>
            <a:pPr algn="just" eaLnBrk="1" hangingPunct="1">
              <a:lnSpc>
                <a:spcPct val="90000"/>
              </a:lnSpc>
              <a:buClr>
                <a:schemeClr val="tx2"/>
              </a:buClr>
            </a:pPr>
            <a:endParaRPr lang="pt-BR" altLang="pt-BR" sz="2400" dirty="0">
              <a:solidFill>
                <a:srgbClr val="000080"/>
              </a:solidFill>
              <a:latin typeface="+mj-lt"/>
            </a:endParaRPr>
          </a:p>
          <a:p>
            <a:pPr algn="just" eaLnBrk="1" hangingPunct="1">
              <a:lnSpc>
                <a:spcPct val="90000"/>
              </a:lnSpc>
              <a:buClr>
                <a:schemeClr val="tx2"/>
              </a:buClr>
              <a:buFontTx/>
              <a:buChar char="•"/>
            </a:pPr>
            <a:endParaRPr lang="pt-BR" altLang="pt-BR" sz="2400" dirty="0">
              <a:solidFill>
                <a:srgbClr val="000080"/>
              </a:solidFill>
              <a:latin typeface="Arial" panose="020B0604020202020204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4FD5C94-AB34-B797-6C32-87EBE7714CA8}"/>
              </a:ext>
            </a:extLst>
          </p:cNvPr>
          <p:cNvSpPr txBox="1"/>
          <p:nvPr/>
        </p:nvSpPr>
        <p:spPr>
          <a:xfrm>
            <a:off x="351502" y="327833"/>
            <a:ext cx="8446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400" b="1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OBJETIVOS</a:t>
            </a:r>
            <a:endParaRPr lang="pt-BR" sz="2400" b="1" dirty="0">
              <a:latin typeface="+mj-lt"/>
            </a:endParaRP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7B597BB9-32D4-7A96-70BF-E4EE05024C06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EE2D24E4-E315-5134-F313-0BCD8ADEE0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7728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2E955E-A795-026A-2A48-A75B94AE02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Forma">
            <a:extLst>
              <a:ext uri="{FF2B5EF4-FFF2-40B4-BE49-F238E27FC236}">
                <a16:creationId xmlns:a16="http://schemas.microsoft.com/office/drawing/2014/main" id="{5A2DF6EE-9874-7470-C166-7FB8104724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893E4549-A0E4-6E0F-D641-809D4711D134}"/>
              </a:ext>
            </a:extLst>
          </p:cNvPr>
          <p:cNvSpPr txBox="1"/>
          <p:nvPr/>
        </p:nvSpPr>
        <p:spPr>
          <a:xfrm>
            <a:off x="3134688" y="2339768"/>
            <a:ext cx="75185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Considerações Finais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CF2C7661-BE68-A074-03ED-55EB6FB0EBF0}"/>
              </a:ext>
            </a:extLst>
          </p:cNvPr>
          <p:cNvCxnSpPr>
            <a:cxnSpLocks/>
          </p:cNvCxnSpPr>
          <p:nvPr/>
        </p:nvCxnSpPr>
        <p:spPr>
          <a:xfrm>
            <a:off x="2552700" y="1350085"/>
            <a:ext cx="0" cy="3935370"/>
          </a:xfrm>
          <a:prstGeom prst="line">
            <a:avLst/>
          </a:prstGeom>
          <a:ln>
            <a:solidFill>
              <a:srgbClr val="29A9E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2003D545-5E89-21D6-C58A-812FFFD72B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8" y="331112"/>
            <a:ext cx="2994495" cy="62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5960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29"/>
            <a:ext cx="12192000" cy="6858000"/>
          </a:xfrm>
          <a:prstGeom prst="rect">
            <a:avLst/>
          </a:prstGeom>
        </p:spPr>
      </p:pic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661163" y="379429"/>
            <a:ext cx="39394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altLang="pt-BR" sz="2400" b="1" cap="all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Informações adicionais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692942" y="1804442"/>
            <a:ext cx="10513168" cy="4156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pt-BR" altLang="pt-BR" sz="2400" b="0" dirty="0">
                <a:solidFill>
                  <a:srgbClr val="000080"/>
                </a:solidFill>
                <a:latin typeface="+mj-lt"/>
              </a:rPr>
              <a:t>Os Acordos Internacionais, os Ajustes Administrativos e formulários acordados entre o Brasil e os países acordantes estão </a:t>
            </a:r>
            <a:r>
              <a:rPr lang="pt-BR" alt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disponíveis no endereço eletrônico</a:t>
            </a:r>
            <a:r>
              <a:rPr lang="pt-BR" altLang="pt-BR" sz="2400" b="0" dirty="0">
                <a:solidFill>
                  <a:srgbClr val="000080"/>
                </a:solidFill>
                <a:latin typeface="+mj-lt"/>
              </a:rPr>
              <a:t>:</a:t>
            </a: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pt-BR" altLang="pt-BR" sz="2400" b="0" u="sng" dirty="0">
              <a:solidFill>
                <a:srgbClr val="000080"/>
              </a:solidFill>
              <a:latin typeface="+mj-lt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pt-BR" altLang="pt-BR" sz="2400" b="0" u="sng" dirty="0">
                <a:solidFill>
                  <a:srgbClr val="0000FF"/>
                </a:solidFill>
                <a:latin typeface="+mj-lt"/>
                <a:hlinkClick r:id="rId3"/>
              </a:rPr>
              <a:t>https://www.gov.br/previdencia/pt-br/assuntos/acordos-internacionais</a:t>
            </a: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pt-BR" altLang="pt-BR" sz="2400" b="0" u="sng" dirty="0">
                <a:solidFill>
                  <a:srgbClr val="0000FF"/>
                </a:solidFill>
                <a:latin typeface="+mj-lt"/>
                <a:hlinkClick r:id="rId3"/>
              </a:rPr>
              <a:t>https://www.gov.br/inss/pt-br/saiba-mais/acordo-internacional</a:t>
            </a:r>
            <a:r>
              <a:rPr lang="pt-BR" altLang="pt-BR" sz="2400" b="0" u="sng" dirty="0">
                <a:solidFill>
                  <a:srgbClr val="0000FF"/>
                </a:solidFill>
                <a:latin typeface="+mj-lt"/>
              </a:rPr>
              <a:t> </a:t>
            </a: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pt-BR" altLang="pt-BR" sz="2400" b="0" u="sng" dirty="0">
              <a:solidFill>
                <a:srgbClr val="000080"/>
              </a:solidFill>
              <a:latin typeface="+mj-lt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pt-BR" altLang="pt-BR" sz="2400" b="0" dirty="0">
              <a:solidFill>
                <a:srgbClr val="000080"/>
              </a:solidFill>
              <a:latin typeface="+mj-lt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pt-BR" altLang="pt-BR" sz="2400" b="0" dirty="0">
                <a:solidFill>
                  <a:srgbClr val="000080"/>
                </a:solidFill>
                <a:latin typeface="+mj-lt"/>
              </a:rPr>
              <a:t>Selecionar o </a:t>
            </a:r>
            <a:r>
              <a:rPr lang="pt-BR" altLang="pt-BR" sz="2400" b="0" i="1" dirty="0">
                <a:solidFill>
                  <a:srgbClr val="000080"/>
                </a:solidFill>
                <a:latin typeface="+mj-lt"/>
              </a:rPr>
              <a:t>link</a:t>
            </a:r>
            <a:r>
              <a:rPr lang="pt-BR" altLang="pt-BR" sz="2400" b="0" dirty="0">
                <a:solidFill>
                  <a:srgbClr val="000080"/>
                </a:solidFill>
                <a:latin typeface="+mj-lt"/>
              </a:rPr>
              <a:t> “acordos internacionais” e, após, versão em português:                 “</a:t>
            </a: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Acordos, Ajustes e formulários</a:t>
            </a:r>
            <a:r>
              <a:rPr lang="pt-BR" altLang="pt-BR" sz="2400" b="0" dirty="0">
                <a:solidFill>
                  <a:srgbClr val="000080"/>
                </a:solidFill>
                <a:latin typeface="+mj-lt"/>
              </a:rPr>
              <a:t>”.</a:t>
            </a:r>
          </a:p>
        </p:txBody>
      </p: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512BF505-FEC4-1379-F8F5-F071E24757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0967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F897CBF-CE1A-C276-AFF5-84C2BCE91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t-BR" dirty="0"/>
          </a:p>
          <a:p>
            <a:pPr algn="ctr"/>
            <a:endParaRPr lang="pt-BR" dirty="0"/>
          </a:p>
          <a:p>
            <a:pPr marL="0" indent="0" algn="ctr">
              <a:buNone/>
            </a:pPr>
            <a:r>
              <a:rPr lang="pt-BR" sz="7200" dirty="0"/>
              <a:t>Obrigado!</a:t>
            </a:r>
          </a:p>
          <a:p>
            <a:pPr algn="ctr"/>
            <a:endParaRPr lang="pt-BR" dirty="0"/>
          </a:p>
          <a:p>
            <a:pPr algn="ctr"/>
            <a:r>
              <a:rPr lang="pt-BR" b="1" dirty="0"/>
              <a:t>benedito.brunca@previdencia.gov.br</a:t>
            </a:r>
          </a:p>
        </p:txBody>
      </p:sp>
      <p:pic>
        <p:nvPicPr>
          <p:cNvPr id="4" name="Imagem 3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B3FB1921-2D53-FE3B-B445-D4ADE97C8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8215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038164AC-A5EA-6BA7-5779-D6DDFFAD7CAD}"/>
              </a:ext>
            </a:extLst>
          </p:cNvPr>
          <p:cNvSpPr txBox="1"/>
          <p:nvPr/>
        </p:nvSpPr>
        <p:spPr>
          <a:xfrm>
            <a:off x="3631580" y="5441588"/>
            <a:ext cx="4928840" cy="107721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Ministério da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Departamento do Regime Geral de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highlight>
                  <a:srgbClr val="FFFF00"/>
                </a:highlight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Esplanada dos Ministérios, Bloco F, Sala 734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highlight>
                  <a:srgbClr val="FFFF00"/>
                </a:highlight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(61) 2021-5744 / Brasília - DF</a:t>
            </a:r>
          </a:p>
        </p:txBody>
      </p:sp>
      <p:pic>
        <p:nvPicPr>
          <p:cNvPr id="6" name="Imagem 5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DEA96889-93F7-587A-B42F-077555AFD3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721" y="2887964"/>
            <a:ext cx="5162558" cy="108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06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B3C67-2B82-060D-F673-60E5DF05A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Forma">
            <a:extLst>
              <a:ext uri="{FF2B5EF4-FFF2-40B4-BE49-F238E27FC236}">
                <a16:creationId xmlns:a16="http://schemas.microsoft.com/office/drawing/2014/main" id="{D3C3F52A-A5C0-254C-A0CA-63103214C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33EFB99E-96DF-87F7-A144-7FEB5513EA09}"/>
              </a:ext>
            </a:extLst>
          </p:cNvPr>
          <p:cNvSpPr txBox="1"/>
          <p:nvPr/>
        </p:nvSpPr>
        <p:spPr>
          <a:xfrm>
            <a:off x="1019319" y="2069423"/>
            <a:ext cx="9496281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90000"/>
              </a:lnSpc>
              <a:buClr>
                <a:schemeClr val="tx2"/>
              </a:buClr>
              <a:buFontTx/>
              <a:buNone/>
            </a:pP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	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  <a:buFontTx/>
              <a:buChar char="•"/>
            </a:pP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 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As pessoas que estão ou estiveram </a:t>
            </a:r>
            <a:r>
              <a:rPr lang="pt-BR" sz="2400" b="1" dirty="0">
                <a:solidFill>
                  <a:srgbClr val="000080"/>
                </a:solidFill>
                <a:latin typeface="+mj-lt"/>
              </a:rPr>
              <a:t>filiadas aos regimes previdenciários dos países acordantes,</a:t>
            </a:r>
            <a:r>
              <a:rPr lang="pt-BR" sz="2400" dirty="0">
                <a:solidFill>
                  <a:srgbClr val="000080"/>
                </a:solidFill>
                <a:latin typeface="+mj-lt"/>
              </a:rPr>
              <a:t> bem como seus dependentes, estão amparadas pelos Acordos Internacionais de Previdência Social</a:t>
            </a:r>
          </a:p>
          <a:p>
            <a:pPr algn="just" eaLnBrk="1" hangingPunct="1">
              <a:lnSpc>
                <a:spcPct val="90000"/>
              </a:lnSpc>
              <a:buClr>
                <a:schemeClr val="tx2"/>
              </a:buClr>
            </a:pPr>
            <a:endParaRPr lang="pt-BR" altLang="pt-BR" sz="2400" dirty="0">
              <a:solidFill>
                <a:srgbClr val="000080"/>
              </a:solidFill>
              <a:latin typeface="Arial" panose="020B0604020202020204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4FD5C94-AB34-B797-6C32-87EBE7714CA8}"/>
              </a:ext>
            </a:extLst>
          </p:cNvPr>
          <p:cNvSpPr txBox="1"/>
          <p:nvPr/>
        </p:nvSpPr>
        <p:spPr>
          <a:xfrm>
            <a:off x="351502" y="327833"/>
            <a:ext cx="8446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400" b="1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QUEM TEM DIREITO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7B597BB9-32D4-7A96-70BF-E4EE05024C06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EE2D24E4-E315-5134-F313-0BCD8ADEE0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459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9696400" y="44624"/>
            <a:ext cx="2376264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680" y="241203"/>
            <a:ext cx="9039225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tângulo 1"/>
          <p:cNvSpPr/>
          <p:nvPr/>
        </p:nvSpPr>
        <p:spPr>
          <a:xfrm>
            <a:off x="911424" y="1626856"/>
            <a:ext cx="2304256" cy="433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942" y="-4192"/>
            <a:ext cx="12209942" cy="6862192"/>
          </a:xfrm>
          <a:prstGeom prst="rect">
            <a:avLst/>
          </a:prstGeom>
        </p:spPr>
      </p:pic>
      <p:sp>
        <p:nvSpPr>
          <p:cNvPr id="8" name="Título 2">
            <a:extLst>
              <a:ext uri="{FF2B5EF4-FFF2-40B4-BE49-F238E27FC236}">
                <a16:creationId xmlns:a16="http://schemas.microsoft.com/office/drawing/2014/main" id="{7F4B6003-9D99-4700-B398-98FF3AA24D6A}"/>
              </a:ext>
            </a:extLst>
          </p:cNvPr>
          <p:cNvSpPr txBox="1">
            <a:spLocks/>
          </p:cNvSpPr>
          <p:nvPr/>
        </p:nvSpPr>
        <p:spPr>
          <a:xfrm>
            <a:off x="2711624" y="2862494"/>
            <a:ext cx="8977876" cy="103362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mundo está conectado</a:t>
            </a:r>
          </a:p>
        </p:txBody>
      </p:sp>
      <p:pic>
        <p:nvPicPr>
          <p:cNvPr id="4" name="Imagem 3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B2C2CD6A-225A-1051-A935-7E8D3EFBCD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8" y="331112"/>
            <a:ext cx="2994495" cy="62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32915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Forma">
            <a:extLst>
              <a:ext uri="{FF2B5EF4-FFF2-40B4-BE49-F238E27FC236}">
                <a16:creationId xmlns:a16="http://schemas.microsoft.com/office/drawing/2014/main" id="{3EAD32C4-81B1-9473-DA69-64A89AD849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4" y="-121239"/>
            <a:ext cx="12192000" cy="6858000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39887B09-75A6-1343-20CD-51E0716A1C39}"/>
              </a:ext>
            </a:extLst>
          </p:cNvPr>
          <p:cNvSpPr txBox="1"/>
          <p:nvPr/>
        </p:nvSpPr>
        <p:spPr>
          <a:xfrm>
            <a:off x="2224068" y="1471506"/>
            <a:ext cx="860642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2400" b="1" dirty="0">
                <a:solidFill>
                  <a:srgbClr val="00008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Necessidade de </a:t>
            </a:r>
            <a:r>
              <a:rPr lang="pt-BR" altLang="pt-BR" sz="2400" b="1" dirty="0">
                <a:solidFill>
                  <a:srgbClr val="FF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cobertura</a:t>
            </a:r>
            <a:r>
              <a:rPr lang="pt-BR" altLang="pt-BR" sz="2400" b="1" dirty="0">
                <a:solidFill>
                  <a:srgbClr val="00008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 previdenciária </a:t>
            </a:r>
            <a:r>
              <a:rPr lang="pt-BR" altLang="pt-BR" sz="2400" b="1" dirty="0">
                <a:solidFill>
                  <a:srgbClr val="FF0000"/>
                </a:solidFill>
                <a:latin typeface="+mj-lt"/>
                <a:ea typeface="ADLaM Display" panose="020F0502020204030204" pitchFamily="2" charset="0"/>
                <a:cs typeface="ADLaM Display" panose="020F0502020204030204" pitchFamily="2" charset="0"/>
              </a:rPr>
              <a:t>além-fronteiras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D0DD060-FB9F-C977-8237-6CFB353B699D}"/>
              </a:ext>
            </a:extLst>
          </p:cNvPr>
          <p:cNvSpPr txBox="1"/>
          <p:nvPr/>
        </p:nvSpPr>
        <p:spPr>
          <a:xfrm>
            <a:off x="968977" y="497014"/>
            <a:ext cx="39950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altLang="pt-BR" sz="2400" b="1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CONTEXTUALIZAÇÃO</a:t>
            </a:r>
            <a:endParaRPr lang="pt-BR" sz="2400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5A070DF3-5FB4-CC6A-FBFD-CCFA833CAA46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25A0590D-2BD8-B126-8A95-9653D460F5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29A4DDA-1857-4343-E012-149603613B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2457743"/>
              </p:ext>
            </p:extLst>
          </p:nvPr>
        </p:nvGraphicFramePr>
        <p:xfrm>
          <a:off x="4600575" y="2784541"/>
          <a:ext cx="2814638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4" imgW="1664208" imgH="1666951" progId="MS_ClipArt_Gallery.2">
                  <p:embed/>
                </p:oleObj>
              </mc:Choice>
              <mc:Fallback>
                <p:oleObj name="Clip" r:id="rId4" imgW="1664208" imgH="1666951" progId="MS_ClipArt_Gallery.2">
                  <p:embed/>
                  <p:pic>
                    <p:nvPicPr>
                      <p:cNvPr id="1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0575" y="2784541"/>
                        <a:ext cx="2814638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aixaDeTexto 11">
            <a:extLst>
              <a:ext uri="{FF2B5EF4-FFF2-40B4-BE49-F238E27FC236}">
                <a16:creationId xmlns:a16="http://schemas.microsoft.com/office/drawing/2014/main" id="{BEF4CE42-1188-0A0E-B687-A7CE429D130D}"/>
              </a:ext>
            </a:extLst>
          </p:cNvPr>
          <p:cNvSpPr txBox="1"/>
          <p:nvPr/>
        </p:nvSpPr>
        <p:spPr>
          <a:xfrm>
            <a:off x="-80754" y="3059668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pt-BR" altLang="pt-BR" sz="1800" dirty="0">
                <a:solidFill>
                  <a:srgbClr val="000080"/>
                </a:solidFill>
                <a:latin typeface="+mj-lt"/>
              </a:rPr>
              <a:t>GLOBALIZAÇÃO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C3C76916-8B71-0A31-D2C8-4B670E74419A}"/>
              </a:ext>
            </a:extLst>
          </p:cNvPr>
          <p:cNvSpPr txBox="1"/>
          <p:nvPr/>
        </p:nvSpPr>
        <p:spPr>
          <a:xfrm>
            <a:off x="-392096" y="5121002"/>
            <a:ext cx="62765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pt-BR" altLang="pt-BR" sz="1800" dirty="0">
                <a:solidFill>
                  <a:srgbClr val="000080"/>
                </a:solidFill>
                <a:latin typeface="+mj-lt"/>
              </a:rPr>
              <a:t>LIVRE COMÉRCIO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D23B90B5-CB32-4F3D-F133-31C983596FE7}"/>
              </a:ext>
            </a:extLst>
          </p:cNvPr>
          <p:cNvSpPr txBox="1"/>
          <p:nvPr/>
        </p:nvSpPr>
        <p:spPr>
          <a:xfrm>
            <a:off x="6159624" y="3123095"/>
            <a:ext cx="6320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pt-BR" altLang="pt-BR" sz="1800" dirty="0">
                <a:solidFill>
                  <a:srgbClr val="000080"/>
                </a:solidFill>
                <a:latin typeface="+mj-lt"/>
              </a:rPr>
              <a:t>MIGRAÇÕES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449F55FE-3077-09AC-9ED5-85AAFE33470F}"/>
              </a:ext>
            </a:extLst>
          </p:cNvPr>
          <p:cNvSpPr txBox="1"/>
          <p:nvPr/>
        </p:nvSpPr>
        <p:spPr>
          <a:xfrm>
            <a:off x="8269550" y="5081709"/>
            <a:ext cx="64363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altLang="pt-BR" sz="1800" dirty="0">
                <a:solidFill>
                  <a:srgbClr val="000080"/>
                </a:solidFill>
                <a:latin typeface="+mj-lt"/>
              </a:rPr>
              <a:t>TRABALHADORES</a:t>
            </a:r>
            <a:endParaRPr lang="pt-B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4266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B3C67-2B82-060D-F673-60E5DF05A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Forma">
            <a:extLst>
              <a:ext uri="{FF2B5EF4-FFF2-40B4-BE49-F238E27FC236}">
                <a16:creationId xmlns:a16="http://schemas.microsoft.com/office/drawing/2014/main" id="{D3C3F52A-A5C0-254C-A0CA-63103214C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33EFB99E-96DF-87F7-A144-7FEB5513EA09}"/>
              </a:ext>
            </a:extLst>
          </p:cNvPr>
          <p:cNvSpPr txBox="1"/>
          <p:nvPr/>
        </p:nvSpPr>
        <p:spPr>
          <a:xfrm>
            <a:off x="603682" y="2084065"/>
            <a:ext cx="9969357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90000"/>
              </a:lnSpc>
              <a:buClr>
                <a:schemeClr val="tx2"/>
              </a:buClr>
              <a:buFontTx/>
              <a:buChar char="•"/>
            </a:pP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De acordo com a </a:t>
            </a:r>
            <a:r>
              <a:rPr lang="pt-BR" altLang="pt-BR" sz="2400" b="1" dirty="0">
                <a:solidFill>
                  <a:srgbClr val="000080"/>
                </a:solidFill>
                <a:latin typeface="+mj-lt"/>
              </a:rPr>
              <a:t>Divisão de Cadastro e Registro de Estrangeiros – DICRE, do Departamento de Polícia Federal – DPF, </a:t>
            </a: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existem no Brasil cerca </a:t>
            </a:r>
            <a:r>
              <a:rPr lang="pt-BR" altLang="pt-BR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 1.800 mil estrangeiros </a:t>
            </a: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cadastrados e em situação regular (Fonte: PF_2023);</a:t>
            </a:r>
          </a:p>
          <a:p>
            <a:pPr algn="just" eaLnBrk="1" hangingPunct="1">
              <a:lnSpc>
                <a:spcPct val="90000"/>
              </a:lnSpc>
              <a:buClr>
                <a:schemeClr val="tx2"/>
              </a:buClr>
              <a:buFontTx/>
              <a:buNone/>
            </a:pP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	</a:t>
            </a:r>
          </a:p>
          <a:p>
            <a:pPr algn="just" eaLnBrk="1" hangingPunct="1">
              <a:lnSpc>
                <a:spcPct val="90000"/>
              </a:lnSpc>
              <a:buClr>
                <a:schemeClr val="tx2"/>
              </a:buClr>
              <a:buFontTx/>
              <a:buChar char="•"/>
            </a:pP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O número de </a:t>
            </a:r>
            <a:r>
              <a:rPr lang="pt-BR" altLang="pt-BR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brasileiros </a:t>
            </a: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no exterior ultrapassa </a:t>
            </a:r>
            <a:r>
              <a:rPr lang="pt-BR" altLang="pt-BR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4,600 milhões </a:t>
            </a: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de pessoas. (MRE_2023);</a:t>
            </a:r>
          </a:p>
          <a:p>
            <a:pPr algn="just" eaLnBrk="1" hangingPunct="1">
              <a:lnSpc>
                <a:spcPct val="90000"/>
              </a:lnSpc>
              <a:buClr>
                <a:schemeClr val="tx2"/>
              </a:buClr>
              <a:buFontTx/>
              <a:buChar char="•"/>
            </a:pPr>
            <a:endParaRPr lang="pt-BR" altLang="pt-BR" sz="2400" dirty="0">
              <a:solidFill>
                <a:srgbClr val="000080"/>
              </a:solidFill>
              <a:latin typeface="+mj-lt"/>
            </a:endParaRP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t-BR" altLang="pt-BR" sz="2400" b="1" dirty="0">
                <a:solidFill>
                  <a:srgbClr val="000080"/>
                </a:solidFill>
                <a:latin typeface="+mj-lt"/>
              </a:rPr>
              <a:t>Observação: </a:t>
            </a: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Esses números tendem a ser bem maiores em razão de migrações ilegais.</a:t>
            </a:r>
          </a:p>
          <a:p>
            <a:pPr algn="just" eaLnBrk="1" hangingPunct="1">
              <a:lnSpc>
                <a:spcPct val="90000"/>
              </a:lnSpc>
              <a:buClr>
                <a:schemeClr val="tx2"/>
              </a:buClr>
              <a:buFontTx/>
              <a:buChar char="•"/>
            </a:pPr>
            <a:endParaRPr lang="pt-BR" altLang="pt-BR" sz="2400" dirty="0">
              <a:solidFill>
                <a:srgbClr val="000080"/>
              </a:solidFill>
              <a:latin typeface="Arial" panose="020B0604020202020204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4FD5C94-AB34-B797-6C32-87EBE7714CA8}"/>
              </a:ext>
            </a:extLst>
          </p:cNvPr>
          <p:cNvSpPr txBox="1"/>
          <p:nvPr/>
        </p:nvSpPr>
        <p:spPr>
          <a:xfrm>
            <a:off x="351502" y="327833"/>
            <a:ext cx="84466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altLang="pt-BR" sz="2400" b="1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ESTRANGEIROS NO BRASIL E BRASILEIROS NO EXTERIOR</a:t>
            </a:r>
            <a:endParaRPr lang="pt-BR" sz="2400" b="1" dirty="0">
              <a:latin typeface="+mj-lt"/>
            </a:endParaRP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7B597BB9-32D4-7A96-70BF-E4EE05024C06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EE2D24E4-E315-5134-F313-0BCD8ADEE0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475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 descr="Forma">
            <a:extLst>
              <a:ext uri="{FF2B5EF4-FFF2-40B4-BE49-F238E27FC236}">
                <a16:creationId xmlns:a16="http://schemas.microsoft.com/office/drawing/2014/main" id="{D9AA6ACB-B55B-D32C-6C93-3B508D0D52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A57B5B52-956F-D591-9E97-635F31627E69}"/>
              </a:ext>
            </a:extLst>
          </p:cNvPr>
          <p:cNvSpPr txBox="1"/>
          <p:nvPr/>
        </p:nvSpPr>
        <p:spPr>
          <a:xfrm>
            <a:off x="968976" y="1628527"/>
            <a:ext cx="10163621" cy="61555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endParaRPr lang="pt-BR" sz="1400" spc="3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2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649702CB-A8EA-48A2-A1DC-E8A7F9616F8B}"/>
              </a:ext>
            </a:extLst>
          </p:cNvPr>
          <p:cNvSpPr txBox="1"/>
          <p:nvPr/>
        </p:nvSpPr>
        <p:spPr>
          <a:xfrm>
            <a:off x="436674" y="405782"/>
            <a:ext cx="83614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altLang="pt-BR" sz="2400" b="1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ESTRANGEIROS NO BRASIL E BRASILEIROS NO EXTERIOR</a:t>
            </a:r>
            <a:endParaRPr lang="pt-BR" sz="2400" b="1" dirty="0">
              <a:latin typeface="+mj-lt"/>
            </a:endParaRP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0A3B6995-105A-70D4-A792-34BAFF0E6361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9FC92F4B-0C3C-0300-4711-B0E724BFE0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1AABC9D6-B151-3C19-4BF3-05BACCA2E3BA}"/>
              </a:ext>
            </a:extLst>
          </p:cNvPr>
          <p:cNvSpPr txBox="1"/>
          <p:nvPr/>
        </p:nvSpPr>
        <p:spPr>
          <a:xfrm>
            <a:off x="1247965" y="3994349"/>
            <a:ext cx="8774924" cy="4268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 Atualmente, o Brasil possui 19 Acordos Internacionais em vigor.</a:t>
            </a:r>
            <a:endParaRPr lang="pt-BR" altLang="pt-BR" sz="2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7197BC84-730C-BB41-0ADA-476E3233AA80}"/>
              </a:ext>
            </a:extLst>
          </p:cNvPr>
          <p:cNvSpPr txBox="1"/>
          <p:nvPr/>
        </p:nvSpPr>
        <p:spPr>
          <a:xfrm>
            <a:off x="1247965" y="4817890"/>
            <a:ext cx="9742589" cy="7592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 A meta é chegar a mais de </a:t>
            </a:r>
            <a:r>
              <a:rPr lang="pt-BR" altLang="pt-BR" sz="2400" b="1" dirty="0">
                <a:solidFill>
                  <a:srgbClr val="FF0000"/>
                </a:solidFill>
                <a:latin typeface="+mj-lt"/>
              </a:rPr>
              <a:t>30 Acordos</a:t>
            </a:r>
            <a:r>
              <a:rPr lang="pt-BR" altLang="pt-BR" sz="2400" dirty="0">
                <a:solidFill>
                  <a:srgbClr val="000080"/>
                </a:solidFill>
                <a:latin typeface="+mj-lt"/>
              </a:rPr>
              <a:t>, tendo um percentual de </a:t>
            </a:r>
            <a:r>
              <a:rPr lang="pt-BR" altLang="pt-BR" sz="2400" b="1" dirty="0">
                <a:solidFill>
                  <a:srgbClr val="FF0000"/>
                </a:solidFill>
                <a:latin typeface="+mj-lt"/>
              </a:rPr>
              <a:t>quase 100% de cobertura.</a:t>
            </a:r>
          </a:p>
        </p:txBody>
      </p:sp>
      <p:graphicFrame>
        <p:nvGraphicFramePr>
          <p:cNvPr id="16" name="Tabela 15">
            <a:extLst>
              <a:ext uri="{FF2B5EF4-FFF2-40B4-BE49-F238E27FC236}">
                <a16:creationId xmlns:a16="http://schemas.microsoft.com/office/drawing/2014/main" id="{463A11B1-6FDD-9E2F-449B-24E6933B7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877715"/>
              </p:ext>
            </p:extLst>
          </p:nvPr>
        </p:nvGraphicFramePr>
        <p:xfrm>
          <a:off x="1517095" y="1804990"/>
          <a:ext cx="8128000" cy="129235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5122199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3861046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562725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176736475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2200" b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+mj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2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+mj-lt"/>
                        </a:rPr>
                        <a:t>Até 2005</a:t>
                      </a:r>
                      <a:endParaRPr kumimoji="0" lang="pt-BR" altLang="pt-BR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2200" b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+mj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2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+mj-lt"/>
                        </a:rPr>
                        <a:t>De 2005-2009</a:t>
                      </a:r>
                      <a:endParaRPr kumimoji="0" lang="pt-BR" altLang="pt-BR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2200" b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+mj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2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+mj-lt"/>
                        </a:rPr>
                        <a:t>De 2009-2015</a:t>
                      </a:r>
                      <a:endParaRPr kumimoji="0" lang="pt-BR" altLang="pt-BR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2200" b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2200" b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De 2016 a 2026</a:t>
                      </a: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4018848138"/>
                  </a:ext>
                </a:extLst>
              </a:tr>
              <a:tr h="3708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000" b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+mj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2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+mj-lt"/>
                        </a:rPr>
                        <a:t>23,76%</a:t>
                      </a:r>
                      <a:endParaRPr kumimoji="0" lang="pt-BR" altLang="pt-BR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000" b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+mj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2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+mj-lt"/>
                        </a:rPr>
                        <a:t>27,08%</a:t>
                      </a:r>
                      <a:endParaRPr kumimoji="0" lang="pt-BR" altLang="pt-BR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000" b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+mj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2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+mj-lt"/>
                        </a:rPr>
                        <a:t>85,75%</a:t>
                      </a:r>
                      <a:endParaRPr kumimoji="0" lang="pt-BR" altLang="pt-BR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000" b="0" u="none" strike="noStrike" cap="none" normalizeH="0" baseline="0" dirty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+mj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2200" b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93%</a:t>
                      </a: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2008944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4733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894520" y="967783"/>
            <a:ext cx="10821620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1063321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ítulo 1"/>
          <p:cNvSpPr txBox="1">
            <a:spLocks/>
          </p:cNvSpPr>
          <p:nvPr/>
        </p:nvSpPr>
        <p:spPr>
          <a:xfrm>
            <a:off x="609600" y="161676"/>
            <a:ext cx="10972800" cy="7435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pt-BR" altLang="pt-BR" sz="2400" b="1" dirty="0">
                <a:solidFill>
                  <a:srgbClr val="0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EVOLUÇÃO DA COBERTURA PREVIDENCIÁRIA NO EXTERIOR</a:t>
            </a:r>
            <a:endParaRPr lang="pt-BR" sz="2400" b="1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3580" y="1539083"/>
            <a:ext cx="8772525" cy="4457700"/>
          </a:xfrm>
          <a:prstGeom prst="rect">
            <a:avLst/>
          </a:prstGeom>
        </p:spPr>
      </p:pic>
      <p:pic>
        <p:nvPicPr>
          <p:cNvPr id="8" name="Imagem 7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617D96E5-493B-5D14-6747-59941EDEC5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5871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FE8DDA9B3586F4F9E6F3FDFC3836DE8" ma:contentTypeVersion="15" ma:contentTypeDescription="Crie um novo documento." ma:contentTypeScope="" ma:versionID="b7be27425deee75787bf307c55f8135a">
  <xsd:schema xmlns:xsd="http://www.w3.org/2001/XMLSchema" xmlns:xs="http://www.w3.org/2001/XMLSchema" xmlns:p="http://schemas.microsoft.com/office/2006/metadata/properties" xmlns:ns2="1dc9edf2-5d17-43b4-a6e5-fdec2551ea09" xmlns:ns3="e8efdfe3-af0e-41b5-bec8-124024c2c490" targetNamespace="http://schemas.microsoft.com/office/2006/metadata/properties" ma:root="true" ma:fieldsID="ad376d7c7d256e5fcf858f510e6fa055" ns2:_="" ns3:_="">
    <xsd:import namespace="1dc9edf2-5d17-43b4-a6e5-fdec2551ea09"/>
    <xsd:import namespace="e8efdfe3-af0e-41b5-bec8-124024c2c4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c9edf2-5d17-43b4-a6e5-fdec2551ea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bf897d17-34fd-4a01-8f80-908009a6c4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fdfe3-af0e-41b5-bec8-124024c2c49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df522f75-afee-4c85-80e0-afd0774978a6}" ma:internalName="TaxCatchAll" ma:showField="CatchAllData" ma:web="e8efdfe3-af0e-41b5-bec8-124024c2c49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1dc9edf2-5d17-43b4-a6e5-fdec2551ea09" xsi:nil="true"/>
    <TaxCatchAll xmlns="e8efdfe3-af0e-41b5-bec8-124024c2c490" xsi:nil="true"/>
    <lcf76f155ced4ddcb4097134ff3c332f xmlns="1dc9edf2-5d17-43b4-a6e5-fdec2551ea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C8351DE-6E2F-4A4C-8042-A43B2C964E53}"/>
</file>

<file path=customXml/itemProps2.xml><?xml version="1.0" encoding="utf-8"?>
<ds:datastoreItem xmlns:ds="http://schemas.openxmlformats.org/officeDocument/2006/customXml" ds:itemID="{8BCD2D8A-9B1B-4953-91EC-8FFBE43F1F2C}"/>
</file>

<file path=customXml/itemProps3.xml><?xml version="1.0" encoding="utf-8"?>
<ds:datastoreItem xmlns:ds="http://schemas.openxmlformats.org/officeDocument/2006/customXml" ds:itemID="{1F938708-9768-4681-80CA-218E75B11E8D}"/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1654</Words>
  <Application>Microsoft Office PowerPoint</Application>
  <PresentationFormat>Widescreen</PresentationFormat>
  <Paragraphs>299</Paragraphs>
  <Slides>33</Slides>
  <Notes>19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41" baseType="lpstr">
      <vt:lpstr>Aptos</vt:lpstr>
      <vt:lpstr>Aptos Display</vt:lpstr>
      <vt:lpstr>Aptos Narrow</vt:lpstr>
      <vt:lpstr>Arial</vt:lpstr>
      <vt:lpstr>Calibri</vt:lpstr>
      <vt:lpstr>Wingdings</vt:lpstr>
      <vt:lpstr>Tema do Office</vt:lpstr>
      <vt:lpstr>Clip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Luciano Jose Rocha Costa</dc:creator>
  <cp:lastModifiedBy>Miriam Fernandes de Faria</cp:lastModifiedBy>
  <cp:revision>16</cp:revision>
  <cp:lastPrinted>2024-04-24T15:26:21Z</cp:lastPrinted>
  <dcterms:created xsi:type="dcterms:W3CDTF">2024-04-15T19:22:22Z</dcterms:created>
  <dcterms:modified xsi:type="dcterms:W3CDTF">2024-04-24T15:37:14Z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0x0101002FE8DDA9B3586F4F9E6F3FDFC3836DE8</vt:lpwstr>
  </property>
  <property fmtid="{D5CDD505-2E9C-101B-9397-08002B2CF9AE}" pid="3" name="Order">
    <vt:r8>19837000</vt:r8>
  </property>
  <property fmtid="{D5CDD505-2E9C-101B-9397-08002B2CF9AE}" pid="4" name="TriggerFlowInfo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</Properties>
</file>